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16256000" cy="9144000"/>
  <p:notesSz cx="6858000" cy="9144000"/>
  <p:embeddedFontLst>
    <p:embeddedFont>
      <p:font typeface="Calibri" panose="020F0502020204030204" pitchFamily="34" charset="0"/>
      <p:regular r:id="rId59"/>
      <p:bold r:id="rId60"/>
      <p:italic r:id="rId61"/>
      <p:boldItalic r:id="rId62"/>
    </p:embeddedFont>
    <p:embeddedFont>
      <p:font typeface="Open Sans" pitchFamily="2" charset="0"/>
      <p:regular r:id="rId63"/>
      <p:bold r:id="rId64"/>
      <p:italic r:id="rId65"/>
      <p:boldItalic r:id="rId66"/>
    </p:embeddedFont>
    <p:embeddedFont>
      <p:font typeface="Open Sans ExtraBold" pitchFamily="2" charset="0"/>
      <p:bold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yfxle6YMMjc39QnOXepn4g==" hashData="xc87KJlBaSs+cojyyRBCIRz02LA3Y1tnsVs399d2qPDV8XUI9DPx3lz9NQ84ynjIdk4tfaTiQt43S/icXvassA=="/>
  <p:extLst>
    <p:ext uri="{EFAFB233-063F-42B5-8137-9DF3F51BA10A}">
      <p15:sldGuideLst xmlns:p15="http://schemas.microsoft.com/office/powerpoint/2012/main">
        <p15:guide id="1" pos="5120">
          <p15:clr>
            <a:srgbClr val="A4A3A4"/>
          </p15:clr>
        </p15:guide>
        <p15:guide id="2" orient="horz"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islqzw6zYLlnE48+K6TXqFKbjk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vi Tulsian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08C670-14D9-456B-A6A7-35B0847949D8}">
  <a:tblStyle styleId="{2808C670-14D9-456B-A6A7-35B0847949D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888" y="66"/>
      </p:cViewPr>
      <p:guideLst>
        <p:guide pos="5120"/>
        <p:guide orient="horz"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Sharoz" userId="9a16034f-46a4-46c8-b923-39d31d0d8770" providerId="ADAL" clId="{5C1BA1C9-FF3B-4358-AA0E-AD59B84946E3}"/>
    <pc:docChg chg="modSld">
      <pc:chgData name="Syed Sharoz" userId="9a16034f-46a4-46c8-b923-39d31d0d8770" providerId="ADAL" clId="{5C1BA1C9-FF3B-4358-AA0E-AD59B84946E3}" dt="2024-02-20T12:35:58.023" v="25" actId="20577"/>
      <pc:docMkLst>
        <pc:docMk/>
      </pc:docMkLst>
      <pc:sldChg chg="modSp mod">
        <pc:chgData name="Syed Sharoz" userId="9a16034f-46a4-46c8-b923-39d31d0d8770" providerId="ADAL" clId="{5C1BA1C9-FF3B-4358-AA0E-AD59B84946E3}" dt="2024-02-20T12:32:24.854" v="10" actId="20577"/>
        <pc:sldMkLst>
          <pc:docMk/>
          <pc:sldMk cId="0" sldId="272"/>
        </pc:sldMkLst>
        <pc:spChg chg="mod">
          <ac:chgData name="Syed Sharoz" userId="9a16034f-46a4-46c8-b923-39d31d0d8770" providerId="ADAL" clId="{5C1BA1C9-FF3B-4358-AA0E-AD59B84946E3}" dt="2024-02-20T12:32:24.854" v="10" actId="20577"/>
          <ac:spMkLst>
            <pc:docMk/>
            <pc:sldMk cId="0" sldId="272"/>
            <ac:spMk id="535" creationId="{00000000-0000-0000-0000-000000000000}"/>
          </ac:spMkLst>
        </pc:spChg>
      </pc:sldChg>
      <pc:sldChg chg="modSp mod">
        <pc:chgData name="Syed Sharoz" userId="9a16034f-46a4-46c8-b923-39d31d0d8770" providerId="ADAL" clId="{5C1BA1C9-FF3B-4358-AA0E-AD59B84946E3}" dt="2024-02-20T12:30:32.608" v="3" actId="20577"/>
        <pc:sldMkLst>
          <pc:docMk/>
          <pc:sldMk cId="0" sldId="284"/>
        </pc:sldMkLst>
        <pc:spChg chg="mod">
          <ac:chgData name="Syed Sharoz" userId="9a16034f-46a4-46c8-b923-39d31d0d8770" providerId="ADAL" clId="{5C1BA1C9-FF3B-4358-AA0E-AD59B84946E3}" dt="2024-02-20T12:30:32.608" v="3" actId="20577"/>
          <ac:spMkLst>
            <pc:docMk/>
            <pc:sldMk cId="0" sldId="284"/>
            <ac:spMk id="651" creationId="{00000000-0000-0000-0000-000000000000}"/>
          </ac:spMkLst>
        </pc:spChg>
      </pc:sldChg>
      <pc:sldChg chg="modSp mod">
        <pc:chgData name="Syed Sharoz" userId="9a16034f-46a4-46c8-b923-39d31d0d8770" providerId="ADAL" clId="{5C1BA1C9-FF3B-4358-AA0E-AD59B84946E3}" dt="2024-02-20T12:32:14.744" v="8" actId="20577"/>
        <pc:sldMkLst>
          <pc:docMk/>
          <pc:sldMk cId="0" sldId="285"/>
        </pc:sldMkLst>
        <pc:spChg chg="mod">
          <ac:chgData name="Syed Sharoz" userId="9a16034f-46a4-46c8-b923-39d31d0d8770" providerId="ADAL" clId="{5C1BA1C9-FF3B-4358-AA0E-AD59B84946E3}" dt="2024-02-20T12:32:14.744" v="8" actId="20577"/>
          <ac:spMkLst>
            <pc:docMk/>
            <pc:sldMk cId="0" sldId="285"/>
            <ac:spMk id="657" creationId="{00000000-0000-0000-0000-000000000000}"/>
          </ac:spMkLst>
        </pc:spChg>
      </pc:sldChg>
      <pc:sldChg chg="modSp mod">
        <pc:chgData name="Syed Sharoz" userId="9a16034f-46a4-46c8-b923-39d31d0d8770" providerId="ADAL" clId="{5C1BA1C9-FF3B-4358-AA0E-AD59B84946E3}" dt="2024-02-20T12:35:58.023" v="25" actId="20577"/>
        <pc:sldMkLst>
          <pc:docMk/>
          <pc:sldMk cId="0" sldId="287"/>
        </pc:sldMkLst>
        <pc:spChg chg="mod">
          <ac:chgData name="Syed Sharoz" userId="9a16034f-46a4-46c8-b923-39d31d0d8770" providerId="ADAL" clId="{5C1BA1C9-FF3B-4358-AA0E-AD59B84946E3}" dt="2024-02-20T12:35:58.023" v="25" actId="20577"/>
          <ac:spMkLst>
            <pc:docMk/>
            <pc:sldMk cId="0" sldId="287"/>
            <ac:spMk id="672" creationId="{00000000-0000-0000-0000-000000000000}"/>
          </ac:spMkLst>
        </pc:spChg>
      </pc:sldChg>
      <pc:sldChg chg="modSp mod">
        <pc:chgData name="Syed Sharoz" userId="9a16034f-46a4-46c8-b923-39d31d0d8770" providerId="ADAL" clId="{5C1BA1C9-FF3B-4358-AA0E-AD59B84946E3}" dt="2024-02-20T12:35:16.782" v="24" actId="20577"/>
        <pc:sldMkLst>
          <pc:docMk/>
          <pc:sldMk cId="0" sldId="289"/>
        </pc:sldMkLst>
        <pc:spChg chg="mod">
          <ac:chgData name="Syed Sharoz" userId="9a16034f-46a4-46c8-b923-39d31d0d8770" providerId="ADAL" clId="{5C1BA1C9-FF3B-4358-AA0E-AD59B84946E3}" dt="2024-02-20T12:35:16.782" v="24" actId="20577"/>
          <ac:spMkLst>
            <pc:docMk/>
            <pc:sldMk cId="0" sldId="289"/>
            <ac:spMk id="687" creationId="{00000000-0000-0000-0000-000000000000}"/>
          </ac:spMkLst>
        </pc:spChg>
      </pc:sldChg>
      <pc:sldChg chg="modSp mod">
        <pc:chgData name="Syed Sharoz" userId="9a16034f-46a4-46c8-b923-39d31d0d8770" providerId="ADAL" clId="{5C1BA1C9-FF3B-4358-AA0E-AD59B84946E3}" dt="2024-02-20T12:33:10.912" v="16" actId="20577"/>
        <pc:sldMkLst>
          <pc:docMk/>
          <pc:sldMk cId="0" sldId="290"/>
        </pc:sldMkLst>
        <pc:spChg chg="mod">
          <ac:chgData name="Syed Sharoz" userId="9a16034f-46a4-46c8-b923-39d31d0d8770" providerId="ADAL" clId="{5C1BA1C9-FF3B-4358-AA0E-AD59B84946E3}" dt="2024-02-20T12:33:10.912" v="16" actId="20577"/>
          <ac:spMkLst>
            <pc:docMk/>
            <pc:sldMk cId="0" sldId="290"/>
            <ac:spMk id="696" creationId="{00000000-0000-0000-0000-000000000000}"/>
          </ac:spMkLst>
        </pc:spChg>
      </pc:sldChg>
      <pc:sldChg chg="modSp mod">
        <pc:chgData name="Syed Sharoz" userId="9a16034f-46a4-46c8-b923-39d31d0d8770" providerId="ADAL" clId="{5C1BA1C9-FF3B-4358-AA0E-AD59B84946E3}" dt="2024-02-20T12:35:07.541" v="20" actId="20577"/>
        <pc:sldMkLst>
          <pc:docMk/>
          <pc:sldMk cId="0" sldId="291"/>
        </pc:sldMkLst>
        <pc:spChg chg="mod">
          <ac:chgData name="Syed Sharoz" userId="9a16034f-46a4-46c8-b923-39d31d0d8770" providerId="ADAL" clId="{5C1BA1C9-FF3B-4358-AA0E-AD59B84946E3}" dt="2024-02-20T12:35:07.541" v="20" actId="20577"/>
          <ac:spMkLst>
            <pc:docMk/>
            <pc:sldMk cId="0" sldId="291"/>
            <ac:spMk id="702" creationId="{00000000-0000-0000-0000-000000000000}"/>
          </ac:spMkLst>
        </pc:spChg>
      </pc:sldChg>
      <pc:sldChg chg="modSp mod">
        <pc:chgData name="Syed Sharoz" userId="9a16034f-46a4-46c8-b923-39d31d0d8770" providerId="ADAL" clId="{5C1BA1C9-FF3B-4358-AA0E-AD59B84946E3}" dt="2024-02-20T12:32:38.516" v="12" actId="20577"/>
        <pc:sldMkLst>
          <pc:docMk/>
          <pc:sldMk cId="0" sldId="295"/>
        </pc:sldMkLst>
        <pc:spChg chg="mod">
          <ac:chgData name="Syed Sharoz" userId="9a16034f-46a4-46c8-b923-39d31d0d8770" providerId="ADAL" clId="{5C1BA1C9-FF3B-4358-AA0E-AD59B84946E3}" dt="2024-02-20T12:32:38.516" v="12" actId="20577"/>
          <ac:spMkLst>
            <pc:docMk/>
            <pc:sldMk cId="0" sldId="295"/>
            <ac:spMk id="7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3" name="Google Shape;2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what is continuous deployment.</a:t>
            </a:r>
            <a:endParaRPr/>
          </a:p>
          <a:p>
            <a:pPr marL="0" lvl="0" indent="0" algn="l" rtl="0">
              <a:lnSpc>
                <a:spcPct val="100000"/>
              </a:lnSpc>
              <a:spcBef>
                <a:spcPts val="0"/>
              </a:spcBef>
              <a:spcAft>
                <a:spcPts val="0"/>
              </a:spcAft>
              <a:buSzPts val="1400"/>
              <a:buNone/>
            </a:pPr>
            <a:endParaRPr/>
          </a:p>
        </p:txBody>
      </p:sp>
      <p:sp>
        <p:nvSpPr>
          <p:cNvPr id="367" name="Google Shape;3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Mention the prerequisites for CI/CD.</a:t>
            </a:r>
            <a:endParaRPr/>
          </a:p>
          <a:p>
            <a:pPr marL="0" lvl="0" indent="0" algn="l" rtl="0">
              <a:lnSpc>
                <a:spcPct val="100000"/>
              </a:lnSpc>
              <a:spcBef>
                <a:spcPts val="0"/>
              </a:spcBef>
              <a:spcAft>
                <a:spcPts val="0"/>
              </a:spcAft>
              <a:buSzPts val="1400"/>
              <a:buNone/>
            </a:pPr>
            <a:endParaRPr/>
          </a:p>
        </p:txBody>
      </p:sp>
      <p:sp>
        <p:nvSpPr>
          <p:cNvPr id="382" name="Google Shape;3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ea8db464a_0_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SzPts val="1400"/>
              <a:buFont typeface="Arial"/>
              <a:buChar char="•"/>
            </a:pPr>
            <a:r>
              <a:rPr lang="en-US"/>
              <a:t>Explain what is Jenkins.</a:t>
            </a:r>
            <a:endParaRPr/>
          </a:p>
          <a:p>
            <a:pPr marL="171450" lvl="0" indent="-171450" algn="l" rtl="0">
              <a:lnSpc>
                <a:spcPct val="100000"/>
              </a:lnSpc>
              <a:spcBef>
                <a:spcPts val="0"/>
              </a:spcBef>
              <a:spcAft>
                <a:spcPts val="0"/>
              </a:spcAft>
              <a:buSzPts val="1400"/>
              <a:buFont typeface="Arial"/>
              <a:buChar char="•"/>
            </a:pPr>
            <a:r>
              <a:rPr lang="en-US"/>
              <a:t>Explain uses of Jenkins</a:t>
            </a:r>
            <a:endParaRPr/>
          </a:p>
          <a:p>
            <a:pPr marL="0" lvl="0" indent="0" algn="l" rtl="0">
              <a:lnSpc>
                <a:spcPct val="100000"/>
              </a:lnSpc>
              <a:spcBef>
                <a:spcPts val="0"/>
              </a:spcBef>
              <a:spcAft>
                <a:spcPts val="0"/>
              </a:spcAft>
              <a:buSzPts val="1400"/>
              <a:buNone/>
            </a:pPr>
            <a:endParaRPr/>
          </a:p>
        </p:txBody>
      </p:sp>
      <p:sp>
        <p:nvSpPr>
          <p:cNvPr id="411" name="Google Shape;411;g6ea8db464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92c9baa681_0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Elaborate the benefits of Jenkins</a:t>
            </a:r>
            <a:endParaRPr/>
          </a:p>
          <a:p>
            <a:pPr marL="0" lvl="0" indent="0" algn="l" rtl="0">
              <a:lnSpc>
                <a:spcPct val="100000"/>
              </a:lnSpc>
              <a:spcBef>
                <a:spcPts val="0"/>
              </a:spcBef>
              <a:spcAft>
                <a:spcPts val="0"/>
              </a:spcAft>
              <a:buSzPts val="1400"/>
              <a:buNone/>
            </a:pPr>
            <a:endParaRPr/>
          </a:p>
        </p:txBody>
      </p:sp>
      <p:sp>
        <p:nvSpPr>
          <p:cNvPr id="419" name="Google Shape;419;g92c9baa681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92c9baa681_0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role of Jenkins in DevOps.</a:t>
            </a:r>
            <a:endParaRPr/>
          </a:p>
          <a:p>
            <a:pPr marL="0" lvl="0" indent="0" algn="l" rtl="0">
              <a:lnSpc>
                <a:spcPct val="100000"/>
              </a:lnSpc>
              <a:spcBef>
                <a:spcPts val="0"/>
              </a:spcBef>
              <a:spcAft>
                <a:spcPts val="0"/>
              </a:spcAft>
              <a:buSzPts val="1400"/>
              <a:buNone/>
            </a:pPr>
            <a:endParaRPr/>
          </a:p>
        </p:txBody>
      </p:sp>
      <p:sp>
        <p:nvSpPr>
          <p:cNvPr id="445" name="Google Shape;445;g92c9baa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p:txBody>
      </p:sp>
      <p:sp>
        <p:nvSpPr>
          <p:cNvPr id="525" name="Google Shape;52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532" name="Google Shape;53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different stages of CI/CD pipeline.</a:t>
            </a:r>
            <a:endParaRPr/>
          </a:p>
          <a:p>
            <a:pPr marL="0" lvl="0" indent="0" algn="l" rtl="0">
              <a:lnSpc>
                <a:spcPct val="100000"/>
              </a:lnSpc>
              <a:spcBef>
                <a:spcPts val="0"/>
              </a:spcBef>
              <a:spcAft>
                <a:spcPts val="0"/>
              </a:spcAft>
              <a:buSzPts val="1400"/>
              <a:buNone/>
            </a:pPr>
            <a:endParaRPr/>
          </a:p>
        </p:txBody>
      </p:sp>
      <p:sp>
        <p:nvSpPr>
          <p:cNvPr id="545" name="Google Shape;54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how CI is achieved by Jenkins.</a:t>
            </a:r>
            <a:endParaRPr/>
          </a:p>
          <a:p>
            <a:pPr marL="0" lvl="0" indent="0" algn="l" rtl="0">
              <a:lnSpc>
                <a:spcPct val="100000"/>
              </a:lnSpc>
              <a:spcBef>
                <a:spcPts val="0"/>
              </a:spcBef>
              <a:spcAft>
                <a:spcPts val="0"/>
              </a:spcAft>
              <a:buSzPts val="1400"/>
              <a:buNone/>
            </a:pPr>
            <a:endParaRPr/>
          </a:p>
        </p:txBody>
      </p:sp>
      <p:sp>
        <p:nvSpPr>
          <p:cNvPr id="553" name="Google Shape;55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how CI can be done using Jenkins.</a:t>
            </a:r>
            <a:endParaRPr/>
          </a:p>
          <a:p>
            <a:pPr marL="0" lvl="0" indent="0" algn="l" rtl="0">
              <a:lnSpc>
                <a:spcPct val="100000"/>
              </a:lnSpc>
              <a:spcBef>
                <a:spcPts val="0"/>
              </a:spcBef>
              <a:spcAft>
                <a:spcPts val="0"/>
              </a:spcAft>
              <a:buSzPts val="1400"/>
              <a:buNone/>
            </a:pPr>
            <a:endParaRPr/>
          </a:p>
        </p:txBody>
      </p:sp>
      <p:sp>
        <p:nvSpPr>
          <p:cNvPr id="574" name="Google Shape;57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what is Jenkins build jobs.</a:t>
            </a:r>
            <a:endParaRPr/>
          </a:p>
          <a:p>
            <a:pPr marL="0" lvl="0" indent="0" algn="l" rtl="0">
              <a:lnSpc>
                <a:spcPct val="100000"/>
              </a:lnSpc>
              <a:spcBef>
                <a:spcPts val="0"/>
              </a:spcBef>
              <a:spcAft>
                <a:spcPts val="0"/>
              </a:spcAft>
              <a:buSzPts val="1400"/>
              <a:buNone/>
            </a:pPr>
            <a:endParaRPr/>
          </a:p>
        </p:txBody>
      </p:sp>
      <p:sp>
        <p:nvSpPr>
          <p:cNvPr id="587" name="Google Shape;5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what is Jenkins build jobs.</a:t>
            </a:r>
            <a:endParaRPr/>
          </a:p>
          <a:p>
            <a:pPr marL="0" lvl="0" indent="0" algn="l" rtl="0">
              <a:lnSpc>
                <a:spcPct val="100000"/>
              </a:lnSpc>
              <a:spcBef>
                <a:spcPts val="0"/>
              </a:spcBef>
              <a:spcAft>
                <a:spcPts val="0"/>
              </a:spcAft>
              <a:buSzPts val="1400"/>
              <a:buNone/>
            </a:pPr>
            <a:endParaRPr/>
          </a:p>
        </p:txBody>
      </p:sp>
      <p:sp>
        <p:nvSpPr>
          <p:cNvPr id="596" name="Google Shape;59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why scheduling is used for Jenkins job.</a:t>
            </a:r>
            <a:endParaRPr/>
          </a:p>
          <a:p>
            <a:pPr marL="0" lvl="0" indent="0" algn="l" rtl="0">
              <a:lnSpc>
                <a:spcPct val="100000"/>
              </a:lnSpc>
              <a:spcBef>
                <a:spcPts val="0"/>
              </a:spcBef>
              <a:spcAft>
                <a:spcPts val="0"/>
              </a:spcAft>
              <a:buSzPts val="1400"/>
              <a:buNone/>
            </a:pPr>
            <a:endParaRPr/>
          </a:p>
        </p:txBody>
      </p:sp>
      <p:sp>
        <p:nvSpPr>
          <p:cNvPr id="609" name="Google Shape;60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why scheduling is used for Jenkins job.</a:t>
            </a:r>
            <a:endParaRPr/>
          </a:p>
          <a:p>
            <a:pPr marL="0" lvl="0" indent="0" algn="l" rtl="0">
              <a:lnSpc>
                <a:spcPct val="100000"/>
              </a:lnSpc>
              <a:spcBef>
                <a:spcPts val="0"/>
              </a:spcBef>
              <a:spcAft>
                <a:spcPts val="0"/>
              </a:spcAft>
              <a:buSzPts val="1400"/>
              <a:buNone/>
            </a:pPr>
            <a:endParaRPr/>
          </a:p>
        </p:txBody>
      </p:sp>
      <p:sp>
        <p:nvSpPr>
          <p:cNvPr id="619" name="Google Shape;61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syntax for job scheduling.</a:t>
            </a:r>
            <a:endParaRPr/>
          </a:p>
          <a:p>
            <a:pPr marL="0" lvl="0" indent="0" algn="l" rtl="0">
              <a:lnSpc>
                <a:spcPct val="100000"/>
              </a:lnSpc>
              <a:spcBef>
                <a:spcPts val="0"/>
              </a:spcBef>
              <a:spcAft>
                <a:spcPts val="0"/>
              </a:spcAft>
              <a:buSzPts val="1400"/>
              <a:buNone/>
            </a:pPr>
            <a:endParaRPr/>
          </a:p>
        </p:txBody>
      </p:sp>
      <p:sp>
        <p:nvSpPr>
          <p:cNvPr id="628" name="Google Shape;6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syntax for job scheduling.</a:t>
            </a:r>
            <a:endParaRPr/>
          </a:p>
          <a:p>
            <a:pPr marL="0" lvl="0" indent="0" algn="l" rtl="0">
              <a:lnSpc>
                <a:spcPct val="100000"/>
              </a:lnSpc>
              <a:spcBef>
                <a:spcPts val="0"/>
              </a:spcBef>
              <a:spcAft>
                <a:spcPts val="0"/>
              </a:spcAft>
              <a:buSzPts val="1400"/>
              <a:buNone/>
            </a:pPr>
            <a:endParaRPr/>
          </a:p>
        </p:txBody>
      </p:sp>
      <p:sp>
        <p:nvSpPr>
          <p:cNvPr id="638" name="Google Shape;6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a:p>
            <a:pPr marL="0" lvl="0" indent="0" algn="l" rtl="0">
              <a:lnSpc>
                <a:spcPct val="100000"/>
              </a:lnSpc>
              <a:spcBef>
                <a:spcPts val="0"/>
              </a:spcBef>
              <a:spcAft>
                <a:spcPts val="0"/>
              </a:spcAft>
              <a:buSzPts val="1400"/>
              <a:buNone/>
            </a:pPr>
            <a:endParaRPr/>
          </a:p>
        </p:txBody>
      </p:sp>
      <p:sp>
        <p:nvSpPr>
          <p:cNvPr id="647" name="Google Shape;647;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Summarize the points given on the slide and set an expectation about learning these pointers in this lesson.</a:t>
            </a:r>
            <a:endParaRPr/>
          </a:p>
        </p:txBody>
      </p:sp>
      <p:sp>
        <p:nvSpPr>
          <p:cNvPr id="253" name="Google Shape;2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654" name="Google Shape;65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a:p>
            <a:pPr marL="0" lvl="0" indent="0" algn="l" rtl="0">
              <a:lnSpc>
                <a:spcPct val="100000"/>
              </a:lnSpc>
              <a:spcBef>
                <a:spcPts val="0"/>
              </a:spcBef>
              <a:spcAft>
                <a:spcPts val="0"/>
              </a:spcAft>
              <a:buSzPts val="1400"/>
              <a:buNone/>
            </a:pPr>
            <a:endParaRPr/>
          </a:p>
        </p:txBody>
      </p:sp>
      <p:sp>
        <p:nvSpPr>
          <p:cNvPr id="662" name="Google Shape;662;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669" name="Google Shape;66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a:p>
            <a:pPr marL="0" lvl="0" indent="0" algn="l" rtl="0">
              <a:lnSpc>
                <a:spcPct val="100000"/>
              </a:lnSpc>
              <a:spcBef>
                <a:spcPts val="0"/>
              </a:spcBef>
              <a:spcAft>
                <a:spcPts val="0"/>
              </a:spcAft>
              <a:buSzPts val="1400"/>
              <a:buNone/>
            </a:pPr>
            <a:endParaRPr/>
          </a:p>
        </p:txBody>
      </p:sp>
      <p:sp>
        <p:nvSpPr>
          <p:cNvPr id="677" name="Google Shape;677;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684" name="Google Shape;68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a:p>
            <a:pPr marL="0" lvl="0" indent="0" algn="l" rtl="0">
              <a:lnSpc>
                <a:spcPct val="100000"/>
              </a:lnSpc>
              <a:spcBef>
                <a:spcPts val="0"/>
              </a:spcBef>
              <a:spcAft>
                <a:spcPts val="0"/>
              </a:spcAft>
              <a:buSzPts val="1400"/>
              <a:buNone/>
            </a:pPr>
            <a:endParaRPr/>
          </a:p>
        </p:txBody>
      </p:sp>
      <p:sp>
        <p:nvSpPr>
          <p:cNvPr id="692" name="Google Shape;692;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699" name="Google Shape;69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parameterized builds.</a:t>
            </a:r>
            <a:endParaRPr/>
          </a:p>
          <a:p>
            <a:pPr marL="0" lvl="0" indent="0" algn="l" rtl="0">
              <a:lnSpc>
                <a:spcPct val="100000"/>
              </a:lnSpc>
              <a:spcBef>
                <a:spcPts val="0"/>
              </a:spcBef>
              <a:spcAft>
                <a:spcPts val="0"/>
              </a:spcAft>
              <a:buSzPts val="1400"/>
              <a:buNone/>
            </a:pPr>
            <a:endParaRPr/>
          </a:p>
        </p:txBody>
      </p:sp>
      <p:sp>
        <p:nvSpPr>
          <p:cNvPr id="712" name="Google Shape;71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problem statement and move to the next slide before proceeding towards the practical.</a:t>
            </a:r>
            <a:endParaRPr/>
          </a:p>
          <a:p>
            <a:pPr marL="0" lvl="0" indent="0" algn="l" rtl="0">
              <a:lnSpc>
                <a:spcPct val="100000"/>
              </a:lnSpc>
              <a:spcBef>
                <a:spcPts val="0"/>
              </a:spcBef>
              <a:spcAft>
                <a:spcPts val="0"/>
              </a:spcAft>
              <a:buSzPts val="1400"/>
              <a:buNone/>
            </a:pPr>
            <a:endParaRPr/>
          </a:p>
        </p:txBody>
      </p:sp>
      <p:sp>
        <p:nvSpPr>
          <p:cNvPr id="724" name="Google Shape;724;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p:txBody>
      </p:sp>
      <p:sp>
        <p:nvSpPr>
          <p:cNvPr id="731" name="Google Shape;73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Summarize the points given on the slide.</a:t>
            </a:r>
            <a:endParaRPr/>
          </a:p>
        </p:txBody>
      </p:sp>
      <p:sp>
        <p:nvSpPr>
          <p:cNvPr id="738" name="Google Shape;73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concept of continuous integration.</a:t>
            </a:r>
            <a:endParaRPr/>
          </a:p>
        </p:txBody>
      </p:sp>
      <p:sp>
        <p:nvSpPr>
          <p:cNvPr id="271" name="Google Shape;2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Trainer Notes:</a:t>
            </a:r>
            <a:endParaRPr/>
          </a:p>
          <a:p>
            <a:pPr marL="0" lvl="0" indent="0" algn="l" rtl="0">
              <a:lnSpc>
                <a:spcPct val="100000"/>
              </a:lnSpc>
              <a:spcBef>
                <a:spcPts val="0"/>
              </a:spcBef>
              <a:spcAft>
                <a:spcPts val="0"/>
              </a:spcAft>
              <a:buClr>
                <a:schemeClr val="dk1"/>
              </a:buClr>
              <a:buSzPts val="1400"/>
              <a:buFont typeface="Calibri"/>
              <a:buNone/>
            </a:pPr>
            <a:r>
              <a:rPr lang="en-US"/>
              <a:t>Explain the problem statement.</a:t>
            </a:r>
            <a:endParaRPr/>
          </a:p>
        </p:txBody>
      </p:sp>
      <p:sp>
        <p:nvSpPr>
          <p:cNvPr id="859" name="Google Shape;85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the tasks involved in continuous integration.</a:t>
            </a:r>
            <a:endParaRPr/>
          </a:p>
          <a:p>
            <a:pPr marL="0" lvl="0" indent="0" algn="l" rtl="0">
              <a:lnSpc>
                <a:spcPct val="100000"/>
              </a:lnSpc>
              <a:spcBef>
                <a:spcPts val="0"/>
              </a:spcBef>
              <a:spcAft>
                <a:spcPts val="0"/>
              </a:spcAft>
              <a:buSzPts val="1400"/>
              <a:buNone/>
            </a:pPr>
            <a:endParaRPr/>
          </a:p>
        </p:txBody>
      </p:sp>
      <p:sp>
        <p:nvSpPr>
          <p:cNvPr id="279" name="Google Shape;27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Elaborate the advantages of continuous integration.</a:t>
            </a:r>
            <a:endParaRPr/>
          </a:p>
          <a:p>
            <a:pPr marL="0" lvl="0" indent="0" algn="l" rtl="0">
              <a:lnSpc>
                <a:spcPct val="100000"/>
              </a:lnSpc>
              <a:spcBef>
                <a:spcPts val="0"/>
              </a:spcBef>
              <a:spcAft>
                <a:spcPts val="0"/>
              </a:spcAft>
              <a:buSzPts val="1400"/>
              <a:buNone/>
            </a:pPr>
            <a:endParaRPr/>
          </a:p>
        </p:txBody>
      </p:sp>
      <p:sp>
        <p:nvSpPr>
          <p:cNvPr id="329" name="Google Shape;3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Elaborate the advantages of continuous integration.</a:t>
            </a:r>
            <a:endParaRPr/>
          </a:p>
          <a:p>
            <a:pPr marL="0" lvl="0" indent="0" algn="l" rtl="0">
              <a:lnSpc>
                <a:spcPct val="100000"/>
              </a:lnSpc>
              <a:spcBef>
                <a:spcPts val="0"/>
              </a:spcBef>
              <a:spcAft>
                <a:spcPts val="0"/>
              </a:spcAft>
              <a:buSzPts val="1400"/>
              <a:buNone/>
            </a:pPr>
            <a:endParaRPr/>
          </a:p>
        </p:txBody>
      </p:sp>
      <p:sp>
        <p:nvSpPr>
          <p:cNvPr id="344" name="Google Shape;3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Explain what is continuous delivery.</a:t>
            </a:r>
            <a:endParaRPr/>
          </a:p>
          <a:p>
            <a:pPr marL="0" lvl="0" indent="0" algn="l" rtl="0">
              <a:lnSpc>
                <a:spcPct val="100000"/>
              </a:lnSpc>
              <a:spcBef>
                <a:spcPts val="0"/>
              </a:spcBef>
              <a:spcAft>
                <a:spcPts val="0"/>
              </a:spcAft>
              <a:buSzPts val="1400"/>
              <a:buNone/>
            </a:pPr>
            <a:endParaRPr/>
          </a:p>
        </p:txBody>
      </p:sp>
      <p:sp>
        <p:nvSpPr>
          <p:cNvPr id="359" name="Google Shape;35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 name="Google Shape;18;p7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9" name="Google Shape;19;p75"/>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80"/>
        <p:cNvGrpSpPr/>
        <p:nvPr/>
      </p:nvGrpSpPr>
      <p:grpSpPr>
        <a:xfrm>
          <a:off x="0" y="0"/>
          <a:ext cx="0" cy="0"/>
          <a:chOff x="0" y="0"/>
          <a:chExt cx="0" cy="0"/>
        </a:xfrm>
      </p:grpSpPr>
      <p:pic>
        <p:nvPicPr>
          <p:cNvPr id="81" name="Google Shape;81;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2" name="Google Shape;82;p84" descr="A close up of a logo&#10;&#10;Description automatically generated"/>
          <p:cNvPicPr preferRelativeResize="0"/>
          <p:nvPr/>
        </p:nvPicPr>
        <p:blipFill rotWithShape="1">
          <a:blip r:embed="rId3">
            <a:alphaModFix/>
          </a:blip>
          <a:srcRect/>
          <a:stretch/>
        </p:blipFill>
        <p:spPr>
          <a:xfrm>
            <a:off x="0" y="-55983"/>
            <a:ext cx="16256000" cy="9144000"/>
          </a:xfrm>
          <a:prstGeom prst="rect">
            <a:avLst/>
          </a:prstGeom>
          <a:noFill/>
          <a:ln>
            <a:noFill/>
          </a:ln>
        </p:spPr>
      </p:pic>
      <p:sp>
        <p:nvSpPr>
          <p:cNvPr id="83" name="Google Shape;83;p8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4" name="Google Shape;84;p8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8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8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7" name="Google Shape;87;p8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8" name="Google Shape;88;p8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9" name="Google Shape;89;p8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are">
  <p:cSld name="1_quiz ans are">
    <p:spTree>
      <p:nvGrpSpPr>
        <p:cNvPr id="1" name="Shape 90"/>
        <p:cNvGrpSpPr/>
        <p:nvPr/>
      </p:nvGrpSpPr>
      <p:grpSpPr>
        <a:xfrm>
          <a:off x="0" y="0"/>
          <a:ext cx="0" cy="0"/>
          <a:chOff x="0" y="0"/>
          <a:chExt cx="0" cy="0"/>
        </a:xfrm>
      </p:grpSpPr>
      <p:pic>
        <p:nvPicPr>
          <p:cNvPr id="91" name="Google Shape;91;p8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92" name="Google Shape;92;p8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93" name="Google Shape;93;p8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4" name="Google Shape;94;p8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8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85"/>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7" name="Google Shape;97;p85"/>
          <p:cNvSpPr txBox="1"/>
          <p:nvPr/>
        </p:nvSpPr>
        <p:spPr>
          <a:xfrm>
            <a:off x="670024" y="7373500"/>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8" name="Google Shape;98;p85"/>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99" name="Google Shape;99;p8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8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1" name="Google Shape;101;p8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2" name="Google Shape;102;p8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3" name="Google Shape;103;p8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4" name="Google Shape;104;p8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8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8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8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_False_qust">
  <p:cSld name="True_False_qust">
    <p:spTree>
      <p:nvGrpSpPr>
        <p:cNvPr id="1" name="Shape 108"/>
        <p:cNvGrpSpPr/>
        <p:nvPr/>
      </p:nvGrpSpPr>
      <p:grpSpPr>
        <a:xfrm>
          <a:off x="0" y="0"/>
          <a:ext cx="0" cy="0"/>
          <a:chOff x="0" y="0"/>
          <a:chExt cx="0" cy="0"/>
        </a:xfrm>
      </p:grpSpPr>
      <p:pic>
        <p:nvPicPr>
          <p:cNvPr id="109" name="Google Shape;109;p8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10" name="Google Shape;110;p8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11" name="Google Shape;111;p8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2" name="Google Shape;112;p8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8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8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5" name="Google Shape;115;p8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6" name="Google Shape;116;p86"/>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86"/>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ue_False">
  <p:cSld name="True_False">
    <p:spTree>
      <p:nvGrpSpPr>
        <p:cNvPr id="1" name="Shape 118"/>
        <p:cNvGrpSpPr/>
        <p:nvPr/>
      </p:nvGrpSpPr>
      <p:grpSpPr>
        <a:xfrm>
          <a:off x="0" y="0"/>
          <a:ext cx="0" cy="0"/>
          <a:chOff x="0" y="0"/>
          <a:chExt cx="0" cy="0"/>
        </a:xfrm>
      </p:grpSpPr>
      <p:pic>
        <p:nvPicPr>
          <p:cNvPr id="119" name="Google Shape;119;p8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20" name="Google Shape;120;p8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21" name="Google Shape;121;p87"/>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2" name="Google Shape;122;p8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3" name="Google Shape;123;p8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87"/>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87"/>
          <p:cNvSpPr txBox="1"/>
          <p:nvPr/>
        </p:nvSpPr>
        <p:spPr>
          <a:xfrm>
            <a:off x="670024" y="7373500"/>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is</a:t>
            </a:r>
            <a:endParaRPr sz="1400" b="0" i="0" u="none" strike="noStrike" cap="none">
              <a:solidFill>
                <a:srgbClr val="000000"/>
              </a:solidFill>
              <a:latin typeface="Open Sans"/>
              <a:ea typeface="Open Sans"/>
              <a:cs typeface="Open Sans"/>
              <a:sym typeface="Open Sans"/>
            </a:endParaRPr>
          </a:p>
        </p:txBody>
      </p:sp>
      <p:cxnSp>
        <p:nvCxnSpPr>
          <p:cNvPr id="126" name="Google Shape;126;p87"/>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127" name="Google Shape;127;p87"/>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8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8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87"/>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87"/>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32"/>
        <p:cNvGrpSpPr/>
        <p:nvPr/>
      </p:nvGrpSpPr>
      <p:grpSpPr>
        <a:xfrm>
          <a:off x="0" y="0"/>
          <a:ext cx="0" cy="0"/>
          <a:chOff x="0" y="0"/>
          <a:chExt cx="0" cy="0"/>
        </a:xfrm>
      </p:grpSpPr>
      <p:pic>
        <p:nvPicPr>
          <p:cNvPr id="133" name="Google Shape;133;p8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Google Shape;137;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38"/>
        <p:cNvGrpSpPr/>
        <p:nvPr/>
      </p:nvGrpSpPr>
      <p:grpSpPr>
        <a:xfrm>
          <a:off x="0" y="0"/>
          <a:ext cx="0" cy="0"/>
          <a:chOff x="0" y="0"/>
          <a:chExt cx="0" cy="0"/>
        </a:xfrm>
      </p:grpSpPr>
      <p:pic>
        <p:nvPicPr>
          <p:cNvPr id="139" name="Google Shape;139;p8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0" name="Google Shape;140;p8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141" name="Google Shape;141;p8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42" name="Google Shape;142;p89"/>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3" name="Google Shape;143;p89"/>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44"/>
        <p:cNvGrpSpPr/>
        <p:nvPr/>
      </p:nvGrpSpPr>
      <p:grpSpPr>
        <a:xfrm>
          <a:off x="0" y="0"/>
          <a:ext cx="0" cy="0"/>
          <a:chOff x="0" y="0"/>
          <a:chExt cx="0" cy="0"/>
        </a:xfrm>
      </p:grpSpPr>
      <p:pic>
        <p:nvPicPr>
          <p:cNvPr id="145" name="Google Shape;145;p9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6" name="Google Shape;146;p90"/>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147" name="Google Shape;147;p9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48" name="Google Shape;148;p90"/>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90"/>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50"/>
        <p:cNvGrpSpPr/>
        <p:nvPr/>
      </p:nvGrpSpPr>
      <p:grpSpPr>
        <a:xfrm>
          <a:off x="0" y="0"/>
          <a:ext cx="0" cy="0"/>
          <a:chOff x="0" y="0"/>
          <a:chExt cx="0" cy="0"/>
        </a:xfrm>
      </p:grpSpPr>
      <p:pic>
        <p:nvPicPr>
          <p:cNvPr id="151" name="Google Shape;151;p9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2" name="Google Shape;152;p91"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153" name="Google Shape;153;p9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54" name="Google Shape;154;p91"/>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5" name="Google Shape;155;p91"/>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156" name="Google Shape;156;p91"/>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57"/>
        <p:cNvGrpSpPr/>
        <p:nvPr/>
      </p:nvGrpSpPr>
      <p:grpSpPr>
        <a:xfrm>
          <a:off x="0" y="0"/>
          <a:ext cx="0" cy="0"/>
          <a:chOff x="0" y="0"/>
          <a:chExt cx="0" cy="0"/>
        </a:xfrm>
      </p:grpSpPr>
      <p:pic>
        <p:nvPicPr>
          <p:cNvPr id="158" name="Google Shape;158;p92"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9" name="Google Shape;159;p92" descr="A close up of a logo&#10;&#10;Description automatically generated"/>
          <p:cNvPicPr preferRelativeResize="0"/>
          <p:nvPr/>
        </p:nvPicPr>
        <p:blipFill rotWithShape="1">
          <a:blip r:embed="rId3">
            <a:alphaModFix/>
          </a:blip>
          <a:srcRect/>
          <a:stretch/>
        </p:blipFill>
        <p:spPr>
          <a:xfrm>
            <a:off x="0" y="-18661"/>
            <a:ext cx="16256000" cy="9144000"/>
          </a:xfrm>
          <a:prstGeom prst="rect">
            <a:avLst/>
          </a:prstGeom>
          <a:noFill/>
          <a:ln>
            <a:noFill/>
          </a:ln>
        </p:spPr>
      </p:pic>
      <p:sp>
        <p:nvSpPr>
          <p:cNvPr id="160" name="Google Shape;160;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92"/>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 name="Google Shape;162;p92"/>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92"/>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p92"/>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92"/>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92"/>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92"/>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92"/>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92"/>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 name="Google Shape;170;p92"/>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71"/>
        <p:cNvGrpSpPr/>
        <p:nvPr/>
      </p:nvGrpSpPr>
      <p:grpSpPr>
        <a:xfrm>
          <a:off x="0" y="0"/>
          <a:ext cx="0" cy="0"/>
          <a:chOff x="0" y="0"/>
          <a:chExt cx="0" cy="0"/>
        </a:xfrm>
      </p:grpSpPr>
      <p:pic>
        <p:nvPicPr>
          <p:cNvPr id="172" name="Google Shape;172;p9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3" name="Google Shape;173;p93" descr="A close up of a logo&#10;&#10;Description automatically generated"/>
          <p:cNvPicPr preferRelativeResize="0"/>
          <p:nvPr/>
        </p:nvPicPr>
        <p:blipFill rotWithShape="1">
          <a:blip r:embed="rId3">
            <a:alphaModFix/>
          </a:blip>
          <a:srcRect/>
          <a:stretch/>
        </p:blipFill>
        <p:spPr>
          <a:xfrm>
            <a:off x="0" y="-18661"/>
            <a:ext cx="16256000" cy="9144000"/>
          </a:xfrm>
          <a:prstGeom prst="rect">
            <a:avLst/>
          </a:prstGeom>
          <a:noFill/>
          <a:ln>
            <a:noFill/>
          </a:ln>
        </p:spPr>
      </p:pic>
      <p:sp>
        <p:nvSpPr>
          <p:cNvPr id="174" name="Google Shape;174;p9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75" name="Google Shape;175;p9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9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9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9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9" name="Google Shape;179;p9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80" name="Google Shape;180;p9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1" name="Google Shape;181;p9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2" name="Google Shape;182;p9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83" name="Google Shape;183;p9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84" name="Google Shape;184;p9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
        <p:cNvGrpSpPr/>
        <p:nvPr/>
      </p:nvGrpSpPr>
      <p:grpSpPr>
        <a:xfrm>
          <a:off x="0" y="0"/>
          <a:ext cx="0" cy="0"/>
          <a:chOff x="0" y="0"/>
          <a:chExt cx="0" cy="0"/>
        </a:xfrm>
      </p:grpSpPr>
      <p:pic>
        <p:nvPicPr>
          <p:cNvPr id="21" name="Google Shape;21;p76"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3" name="Google Shape;23;p76"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4" name="Google Shape;24;p76"/>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85"/>
        <p:cNvGrpSpPr/>
        <p:nvPr/>
      </p:nvGrpSpPr>
      <p:grpSpPr>
        <a:xfrm>
          <a:off x="0" y="0"/>
          <a:ext cx="0" cy="0"/>
          <a:chOff x="0" y="0"/>
          <a:chExt cx="0" cy="0"/>
        </a:xfrm>
      </p:grpSpPr>
      <p:pic>
        <p:nvPicPr>
          <p:cNvPr id="186" name="Google Shape;186;p94"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7" name="Google Shape;187;p9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8" name="Google Shape;188;p9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 name="Google Shape;189;p9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0" name="Google Shape;190;p9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91"/>
        <p:cNvGrpSpPr/>
        <p:nvPr/>
      </p:nvGrpSpPr>
      <p:grpSpPr>
        <a:xfrm>
          <a:off x="0" y="0"/>
          <a:ext cx="0" cy="0"/>
          <a:chOff x="0" y="0"/>
          <a:chExt cx="0" cy="0"/>
        </a:xfrm>
      </p:grpSpPr>
      <p:pic>
        <p:nvPicPr>
          <p:cNvPr id="192" name="Google Shape;192;p95"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9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4" name="Google Shape;194;p9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9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6" name="Google Shape;196;p9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97"/>
        <p:cNvGrpSpPr/>
        <p:nvPr/>
      </p:nvGrpSpPr>
      <p:grpSpPr>
        <a:xfrm>
          <a:off x="0" y="0"/>
          <a:ext cx="0" cy="0"/>
          <a:chOff x="0" y="0"/>
          <a:chExt cx="0" cy="0"/>
        </a:xfrm>
      </p:grpSpPr>
      <p:pic>
        <p:nvPicPr>
          <p:cNvPr id="198" name="Google Shape;198;p96"/>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9" name="Google Shape;199;p9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0" name="Google Shape;200;p9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 name="Google Shape;201;p9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2" name="Google Shape;202;p9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203"/>
        <p:cNvGrpSpPr/>
        <p:nvPr/>
      </p:nvGrpSpPr>
      <p:grpSpPr>
        <a:xfrm>
          <a:off x="0" y="0"/>
          <a:ext cx="0" cy="0"/>
          <a:chOff x="0" y="0"/>
          <a:chExt cx="0" cy="0"/>
        </a:xfrm>
      </p:grpSpPr>
      <p:pic>
        <p:nvPicPr>
          <p:cNvPr id="204" name="Google Shape;204;p97"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5" name="Google Shape;205;p9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6" name="Google Shape;206;p97"/>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97"/>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97"/>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09"/>
        <p:cNvGrpSpPr/>
        <p:nvPr/>
      </p:nvGrpSpPr>
      <p:grpSpPr>
        <a:xfrm>
          <a:off x="0" y="0"/>
          <a:ext cx="0" cy="0"/>
          <a:chOff x="0" y="0"/>
          <a:chExt cx="0" cy="0"/>
        </a:xfrm>
      </p:grpSpPr>
      <p:pic>
        <p:nvPicPr>
          <p:cNvPr id="210" name="Google Shape;210;p9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1" name="Google Shape;211;p9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12" name="Google Shape;212;p98"/>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98"/>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98"/>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5"/>
        <p:cNvGrpSpPr/>
        <p:nvPr/>
      </p:nvGrpSpPr>
      <p:grpSpPr>
        <a:xfrm>
          <a:off x="0" y="0"/>
          <a:ext cx="0" cy="0"/>
          <a:chOff x="0" y="0"/>
          <a:chExt cx="0" cy="0"/>
        </a:xfrm>
      </p:grpSpPr>
      <p:pic>
        <p:nvPicPr>
          <p:cNvPr id="216" name="Google Shape;216;p99" descr="A close up of a logo&#10;&#10;Description automatically generated"/>
          <p:cNvPicPr preferRelativeResize="0"/>
          <p:nvPr/>
        </p:nvPicPr>
        <p:blipFill rotWithShape="1">
          <a:blip r:embed="rId2">
            <a:alphaModFix/>
          </a:blip>
          <a:srcRect/>
          <a:stretch/>
        </p:blipFill>
        <p:spPr>
          <a:xfrm>
            <a:off x="-5110" y="0"/>
            <a:ext cx="16256002" cy="9144001"/>
          </a:xfrm>
          <a:prstGeom prst="rect">
            <a:avLst/>
          </a:prstGeom>
          <a:noFill/>
          <a:ln>
            <a:noFill/>
          </a:ln>
        </p:spPr>
      </p:pic>
      <p:sp>
        <p:nvSpPr>
          <p:cNvPr id="217" name="Google Shape;217;p99"/>
          <p:cNvSpPr txBox="1">
            <a:spLocks noGrp="1"/>
          </p:cNvSpPr>
          <p:nvPr>
            <p:ph type="title"/>
          </p:nvPr>
        </p:nvSpPr>
        <p:spPr>
          <a:xfrm>
            <a:off x="3078" y="319675"/>
            <a:ext cx="16258201" cy="665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3200"/>
              <a:buFont typeface="Open Sans ExtraBold"/>
              <a:buNone/>
              <a:defRPr sz="2800" b="1" i="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218"/>
        <p:cNvGrpSpPr/>
        <p:nvPr/>
      </p:nvGrpSpPr>
      <p:grpSpPr>
        <a:xfrm>
          <a:off x="0" y="0"/>
          <a:ext cx="0" cy="0"/>
          <a:chOff x="0" y="0"/>
          <a:chExt cx="0" cy="0"/>
        </a:xfrm>
      </p:grpSpPr>
      <p:pic>
        <p:nvPicPr>
          <p:cNvPr id="219" name="Google Shape;219;p100"/>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20" name="Google Shape;220;p100"/>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221"/>
        <p:cNvGrpSpPr/>
        <p:nvPr/>
      </p:nvGrpSpPr>
      <p:grpSpPr>
        <a:xfrm>
          <a:off x="0" y="0"/>
          <a:ext cx="0" cy="0"/>
          <a:chOff x="0" y="0"/>
          <a:chExt cx="0" cy="0"/>
        </a:xfrm>
      </p:grpSpPr>
      <p:pic>
        <p:nvPicPr>
          <p:cNvPr id="222" name="Google Shape;222;p101"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23" name="Google Shape;223;p10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10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5" name="Google Shape;225;p101"/>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 name="Google Shape;226;p101"/>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 name="Google Shape;227;p101"/>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p101"/>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p101"/>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101"/>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101"/>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101"/>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101"/>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101"/>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ssisted Practice 1">
  <p:cSld name="Assisted Practice 1">
    <p:spTree>
      <p:nvGrpSpPr>
        <p:cNvPr id="1" name="Shape 235"/>
        <p:cNvGrpSpPr/>
        <p:nvPr/>
      </p:nvGrpSpPr>
      <p:grpSpPr>
        <a:xfrm>
          <a:off x="0" y="0"/>
          <a:ext cx="0" cy="0"/>
          <a:chOff x="0" y="0"/>
          <a:chExt cx="0" cy="0"/>
        </a:xfrm>
      </p:grpSpPr>
      <p:pic>
        <p:nvPicPr>
          <p:cNvPr id="236" name="Google Shape;236;p102"/>
          <p:cNvPicPr preferRelativeResize="0"/>
          <p:nvPr/>
        </p:nvPicPr>
        <p:blipFill rotWithShape="1">
          <a:blip r:embed="rId2">
            <a:alphaModFix/>
          </a:blip>
          <a:srcRect/>
          <a:stretch/>
        </p:blipFill>
        <p:spPr>
          <a:xfrm>
            <a:off x="0" y="-18671"/>
            <a:ext cx="16256001" cy="9144009"/>
          </a:xfrm>
          <a:prstGeom prst="rect">
            <a:avLst/>
          </a:prstGeom>
          <a:noFill/>
          <a:ln>
            <a:noFill/>
          </a:ln>
        </p:spPr>
      </p:pic>
      <p:sp>
        <p:nvSpPr>
          <p:cNvPr id="237" name="Google Shape;237;p102"/>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Unassisted Practice</a:t>
            </a:r>
            <a:endParaRPr sz="1400" b="0" i="0" u="none" strike="noStrike" cap="none">
              <a:solidFill>
                <a:srgbClr val="262626"/>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238"/>
        <p:cNvGrpSpPr/>
        <p:nvPr/>
      </p:nvGrpSpPr>
      <p:grpSpPr>
        <a:xfrm>
          <a:off x="0" y="0"/>
          <a:ext cx="0" cy="0"/>
          <a:chOff x="0" y="0"/>
          <a:chExt cx="0" cy="0"/>
        </a:xfrm>
      </p:grpSpPr>
      <p:pic>
        <p:nvPicPr>
          <p:cNvPr id="239" name="Google Shape;239;p103"/>
          <p:cNvPicPr preferRelativeResize="0"/>
          <p:nvPr/>
        </p:nvPicPr>
        <p:blipFill rotWithShape="1">
          <a:blip r:embed="rId2">
            <a:alphaModFix/>
          </a:blip>
          <a:srcRect/>
          <a:stretch/>
        </p:blipFill>
        <p:spPr>
          <a:xfrm>
            <a:off x="0" y="-10"/>
            <a:ext cx="16256001" cy="9144007"/>
          </a:xfrm>
          <a:prstGeom prst="rect">
            <a:avLst/>
          </a:prstGeom>
          <a:noFill/>
          <a:ln>
            <a:noFill/>
          </a:ln>
        </p:spPr>
      </p:pic>
      <p:sp>
        <p:nvSpPr>
          <p:cNvPr id="240" name="Google Shape;240;p103"/>
          <p:cNvSpPr/>
          <p:nvPr/>
        </p:nvSpPr>
        <p:spPr>
          <a:xfrm>
            <a:off x="596200" y="848753"/>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5"/>
        <p:cNvGrpSpPr/>
        <p:nvPr/>
      </p:nvGrpSpPr>
      <p:grpSpPr>
        <a:xfrm>
          <a:off x="0" y="0"/>
          <a:ext cx="0" cy="0"/>
          <a:chOff x="0" y="0"/>
          <a:chExt cx="0" cy="0"/>
        </a:xfrm>
      </p:grpSpPr>
      <p:pic>
        <p:nvPicPr>
          <p:cNvPr id="26" name="Google Shape;26;p7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 name="Google Shape;28;p7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9" name="Google Shape;29;p7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30" name="Google Shape;30;p7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7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7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7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7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5"/>
        <p:cNvGrpSpPr/>
        <p:nvPr/>
      </p:nvGrpSpPr>
      <p:grpSpPr>
        <a:xfrm>
          <a:off x="0" y="0"/>
          <a:ext cx="0" cy="0"/>
          <a:chOff x="0" y="0"/>
          <a:chExt cx="0" cy="0"/>
        </a:xfrm>
      </p:grpSpPr>
      <p:pic>
        <p:nvPicPr>
          <p:cNvPr id="36" name="Google Shape;36;p7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7" name="Google Shape;37;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 name="Google Shape;38;p7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9" name="Google Shape;39;p7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uides ">
  <p:cSld name="Guides ">
    <p:spTree>
      <p:nvGrpSpPr>
        <p:cNvPr id="1" name="Shape 40"/>
        <p:cNvGrpSpPr/>
        <p:nvPr/>
      </p:nvGrpSpPr>
      <p:grpSpPr>
        <a:xfrm>
          <a:off x="0" y="0"/>
          <a:ext cx="0" cy="0"/>
          <a:chOff x="0" y="0"/>
          <a:chExt cx="0" cy="0"/>
        </a:xfrm>
      </p:grpSpPr>
      <p:pic>
        <p:nvPicPr>
          <p:cNvPr id="41" name="Google Shape;41;p7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2" name="Google Shape;42;p7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3" name="Google Shape;43;p7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9"/>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79"/>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79"/>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7" name="Google Shape;47;p79"/>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8" name="Google Shape;48;p79"/>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79"/>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79"/>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79"/>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79"/>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79"/>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4"/>
        <p:cNvGrpSpPr/>
        <p:nvPr/>
      </p:nvGrpSpPr>
      <p:grpSpPr>
        <a:xfrm>
          <a:off x="0" y="0"/>
          <a:ext cx="0" cy="0"/>
          <a:chOff x="0" y="0"/>
          <a:chExt cx="0" cy="0"/>
        </a:xfrm>
      </p:grpSpPr>
      <p:pic>
        <p:nvPicPr>
          <p:cNvPr id="55" name="Google Shape;55;p80"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 name="Google Shape;56;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7" name="Google Shape;57;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8" name="Google Shape;58;p80"/>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8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0"/>
        <p:cNvGrpSpPr/>
        <p:nvPr/>
      </p:nvGrpSpPr>
      <p:grpSpPr>
        <a:xfrm>
          <a:off x="0" y="0"/>
          <a:ext cx="0" cy="0"/>
          <a:chOff x="0" y="0"/>
          <a:chExt cx="0" cy="0"/>
        </a:xfrm>
      </p:grpSpPr>
      <p:pic>
        <p:nvPicPr>
          <p:cNvPr id="61" name="Google Shape;61;p8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2" name="Google Shape;62;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3" name="Google Shape;63;p8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4" name="Google Shape;64;p8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1"/>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6"/>
        <p:cNvGrpSpPr/>
        <p:nvPr/>
      </p:nvGrpSpPr>
      <p:grpSpPr>
        <a:xfrm>
          <a:off x="0" y="0"/>
          <a:ext cx="0" cy="0"/>
          <a:chOff x="0" y="0"/>
          <a:chExt cx="0" cy="0"/>
        </a:xfrm>
      </p:grpSpPr>
      <p:pic>
        <p:nvPicPr>
          <p:cNvPr id="67" name="Google Shape;67;p8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8" name="Google Shape;68;p8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9" name="Google Shape;69;p8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70" name="Google Shape;70;p8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71" name="Google Shape;71;p82"/>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82"/>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82"/>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82"/>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5"/>
        <p:cNvGrpSpPr/>
        <p:nvPr/>
      </p:nvGrpSpPr>
      <p:grpSpPr>
        <a:xfrm>
          <a:off x="0" y="0"/>
          <a:ext cx="0" cy="0"/>
          <a:chOff x="0" y="0"/>
          <a:chExt cx="0" cy="0"/>
        </a:xfrm>
      </p:grpSpPr>
      <p:pic>
        <p:nvPicPr>
          <p:cNvPr id="76" name="Google Shape;76;p83"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7" name="Google Shape;77;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8" name="Google Shape;78;p83"/>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79" name="Google Shape;79;p8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4"/>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4"/>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4"/>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4"/>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US"/>
              <a:t>DevOps Certification 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Continuous Deployment</a:t>
            </a:r>
            <a:endParaRPr/>
          </a:p>
        </p:txBody>
      </p:sp>
      <p:sp>
        <p:nvSpPr>
          <p:cNvPr id="370" name="Google Shape;370;p9"/>
          <p:cNvSpPr txBox="1"/>
          <p:nvPr/>
        </p:nvSpPr>
        <p:spPr>
          <a:xfrm>
            <a:off x="1146213" y="1535850"/>
            <a:ext cx="13865099" cy="11316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400"/>
              <a:buFont typeface="Arial"/>
              <a:buNone/>
            </a:pPr>
            <a:r>
              <a:rPr lang="en-US" sz="2200" b="0" i="0" u="none" strike="noStrike" cap="none">
                <a:solidFill>
                  <a:srgbClr val="262626"/>
                </a:solidFill>
                <a:latin typeface="Open Sans"/>
                <a:ea typeface="Open Sans"/>
                <a:cs typeface="Open Sans"/>
                <a:sym typeface="Open Sans"/>
              </a:rPr>
              <a:t>Continuous deployment is a step up from Continuous Delivery in which every change in the source code is deployed to production automatically, without explicit approval from a developer. </a:t>
            </a:r>
            <a:endParaRPr sz="2200" b="0" i="0" u="none" strike="noStrike" cap="none">
              <a:solidFill>
                <a:srgbClr val="000000"/>
              </a:solidFill>
              <a:latin typeface="Open Sans"/>
              <a:ea typeface="Open Sans"/>
              <a:cs typeface="Open Sans"/>
              <a:sym typeface="Open Sans"/>
            </a:endParaRPr>
          </a:p>
        </p:txBody>
      </p:sp>
      <p:sp>
        <p:nvSpPr>
          <p:cNvPr id="371" name="Google Shape;371;p9"/>
          <p:cNvSpPr/>
          <p:nvPr/>
        </p:nvSpPr>
        <p:spPr>
          <a:xfrm>
            <a:off x="6119005" y="3194650"/>
            <a:ext cx="4049890" cy="4047068"/>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50637E"/>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rgbClr val="44494E"/>
              </a:solidFill>
              <a:latin typeface="Open Sans"/>
              <a:ea typeface="Open Sans"/>
              <a:cs typeface="Open Sans"/>
              <a:sym typeface="Open Sans"/>
            </a:endParaRPr>
          </a:p>
        </p:txBody>
      </p:sp>
      <p:sp>
        <p:nvSpPr>
          <p:cNvPr id="372" name="Google Shape;372;p9"/>
          <p:cNvSpPr/>
          <p:nvPr/>
        </p:nvSpPr>
        <p:spPr>
          <a:xfrm>
            <a:off x="6062046" y="4989393"/>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rgbClr val="5B9BD5"/>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rgbClr val="44494E"/>
              </a:solidFill>
              <a:latin typeface="Open Sans"/>
              <a:ea typeface="Open Sans"/>
              <a:cs typeface="Open Sans"/>
              <a:sym typeface="Open Sans"/>
            </a:endParaRPr>
          </a:p>
        </p:txBody>
      </p:sp>
      <p:sp>
        <p:nvSpPr>
          <p:cNvPr id="373" name="Google Shape;373;p9"/>
          <p:cNvSpPr/>
          <p:nvPr/>
        </p:nvSpPr>
        <p:spPr>
          <a:xfrm>
            <a:off x="9782720" y="4961846"/>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rgbClr val="ED7D31"/>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rgbClr val="44494E"/>
              </a:solidFill>
              <a:latin typeface="Open Sans"/>
              <a:ea typeface="Open Sans"/>
              <a:cs typeface="Open Sans"/>
              <a:sym typeface="Open Sans"/>
            </a:endParaRPr>
          </a:p>
        </p:txBody>
      </p:sp>
      <p:sp>
        <p:nvSpPr>
          <p:cNvPr id="374" name="Google Shape;374;p9"/>
          <p:cNvSpPr/>
          <p:nvPr/>
        </p:nvSpPr>
        <p:spPr>
          <a:xfrm>
            <a:off x="4408330" y="453890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rgbClr val="F33B48"/>
              </a:solidFill>
              <a:latin typeface="Open Sans"/>
              <a:ea typeface="Open Sans"/>
              <a:cs typeface="Open Sans"/>
              <a:sym typeface="Open Sans"/>
            </a:endParaRPr>
          </a:p>
        </p:txBody>
      </p:sp>
      <p:sp>
        <p:nvSpPr>
          <p:cNvPr id="375" name="Google Shape;375;p9"/>
          <p:cNvSpPr/>
          <p:nvPr/>
        </p:nvSpPr>
        <p:spPr>
          <a:xfrm flipH="1">
            <a:off x="10416530" y="455282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rgbClr val="F33B48"/>
              </a:solidFill>
              <a:latin typeface="Open Sans"/>
              <a:ea typeface="Open Sans"/>
              <a:cs typeface="Open Sans"/>
              <a:sym typeface="Open Sans"/>
            </a:endParaRPr>
          </a:p>
        </p:txBody>
      </p:sp>
      <p:sp>
        <p:nvSpPr>
          <p:cNvPr id="376" name="Google Shape;376;p9"/>
          <p:cNvSpPr txBox="1"/>
          <p:nvPr/>
        </p:nvSpPr>
        <p:spPr>
          <a:xfrm>
            <a:off x="6720830" y="4961875"/>
            <a:ext cx="2888400" cy="485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Benefits of CD </a:t>
            </a:r>
            <a:endParaRPr sz="2200" b="1" i="0" u="none" strike="noStrike" cap="none">
              <a:solidFill>
                <a:srgbClr val="000000"/>
              </a:solidFill>
              <a:latin typeface="Open Sans"/>
              <a:ea typeface="Open Sans"/>
              <a:cs typeface="Open Sans"/>
              <a:sym typeface="Open Sans"/>
            </a:endParaRPr>
          </a:p>
        </p:txBody>
      </p:sp>
      <p:sp>
        <p:nvSpPr>
          <p:cNvPr id="377" name="Google Shape;377;p9"/>
          <p:cNvSpPr txBox="1"/>
          <p:nvPr/>
        </p:nvSpPr>
        <p:spPr>
          <a:xfrm>
            <a:off x="1717713" y="3998829"/>
            <a:ext cx="2958600" cy="19188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Faster return on investment for each feature as it gets developed</a:t>
            </a:r>
            <a:endParaRPr sz="2200" b="0" i="0" u="none" strike="noStrike" cap="none">
              <a:solidFill>
                <a:srgbClr val="000000"/>
              </a:solidFill>
              <a:latin typeface="Open Sans"/>
              <a:ea typeface="Open Sans"/>
              <a:cs typeface="Open Sans"/>
              <a:sym typeface="Open Sans"/>
            </a:endParaRPr>
          </a:p>
        </p:txBody>
      </p:sp>
      <p:sp>
        <p:nvSpPr>
          <p:cNvPr id="378" name="Google Shape;378;p9"/>
          <p:cNvSpPr txBox="1"/>
          <p:nvPr/>
        </p:nvSpPr>
        <p:spPr>
          <a:xfrm>
            <a:off x="12004188" y="3998825"/>
            <a:ext cx="3105600" cy="2019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Faster feedback from end users on each new feature as it is released to production</a:t>
            </a:r>
            <a:endParaRPr sz="2200" b="0" i="0" u="none" strike="noStrike" cap="none">
              <a:solidFill>
                <a:srgbClr val="000000"/>
              </a:solidFill>
              <a:latin typeface="Open Sans"/>
              <a:ea typeface="Open Sans"/>
              <a:cs typeface="Open Sans"/>
              <a:sym typeface="Open Sans"/>
            </a:endParaRPr>
          </a:p>
        </p:txBody>
      </p:sp>
      <p:pic>
        <p:nvPicPr>
          <p:cNvPr id="379" name="Google Shape;379;p9"/>
          <p:cNvPicPr preferRelativeResize="0"/>
          <p:nvPr/>
        </p:nvPicPr>
        <p:blipFill rotWithShape="1">
          <a:blip r:embed="rId3">
            <a:alphaModFix/>
          </a:blip>
          <a:srcRect/>
          <a:stretch/>
        </p:blipFill>
        <p:spPr>
          <a:xfrm>
            <a:off x="5165863" y="756851"/>
            <a:ext cx="5972174"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Prerequisites for CI/CD</a:t>
            </a:r>
            <a:endParaRPr/>
          </a:p>
        </p:txBody>
      </p:sp>
      <p:sp>
        <p:nvSpPr>
          <p:cNvPr id="385" name="Google Shape;385;p10"/>
          <p:cNvSpPr txBox="1">
            <a:spLocks noGrp="1"/>
          </p:cNvSpPr>
          <p:nvPr>
            <p:ph type="body" idx="4294967295"/>
          </p:nvPr>
        </p:nvSpPr>
        <p:spPr>
          <a:xfrm>
            <a:off x="2146740" y="1163309"/>
            <a:ext cx="12451800" cy="687300"/>
          </a:xfrm>
          <a:prstGeom prst="rect">
            <a:avLst/>
          </a:prstGeom>
          <a:noFill/>
          <a:ln>
            <a:noFill/>
          </a:ln>
        </p:spPr>
        <p:txBody>
          <a:bodyPr spcFirstLastPara="1" wrap="square" lIns="91425" tIns="0" rIns="91425" bIns="0" anchor="ctr" anchorCtr="0">
            <a:noAutofit/>
          </a:bodyPr>
          <a:lstStyle/>
          <a:p>
            <a:pPr marL="0" lvl="0" indent="0" algn="ctr" rtl="0">
              <a:lnSpc>
                <a:spcPct val="115000"/>
              </a:lnSpc>
              <a:spcBef>
                <a:spcPts val="1000"/>
              </a:spcBef>
              <a:spcAft>
                <a:spcPts val="0"/>
              </a:spcAft>
              <a:buSzPts val="2800"/>
              <a:buNone/>
            </a:pPr>
            <a:r>
              <a:rPr lang="en-US" sz="2200">
                <a:latin typeface="Open Sans"/>
                <a:ea typeface="Open Sans"/>
                <a:cs typeface="Open Sans"/>
                <a:sym typeface="Open Sans"/>
              </a:rPr>
              <a:t>Here are a few technical prerequisites for adopting the CI/CD process:</a:t>
            </a:r>
            <a:endParaRPr/>
          </a:p>
        </p:txBody>
      </p:sp>
      <p:grpSp>
        <p:nvGrpSpPr>
          <p:cNvPr id="386" name="Google Shape;386;p10"/>
          <p:cNvGrpSpPr/>
          <p:nvPr/>
        </p:nvGrpSpPr>
        <p:grpSpPr>
          <a:xfrm>
            <a:off x="5200104" y="1631576"/>
            <a:ext cx="5712546" cy="6472409"/>
            <a:chOff x="4955455" y="1631576"/>
            <a:chExt cx="5712546" cy="6472409"/>
          </a:xfrm>
        </p:grpSpPr>
        <p:sp>
          <p:nvSpPr>
            <p:cNvPr id="387" name="Google Shape;387;p10"/>
            <p:cNvSpPr/>
            <p:nvPr/>
          </p:nvSpPr>
          <p:spPr>
            <a:xfrm rot="-2188154">
              <a:off x="7527541" y="1996769"/>
              <a:ext cx="2207475" cy="297061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388" name="Google Shape;388;p10"/>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389" name="Google Shape;389;p10"/>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390" name="Google Shape;390;p10"/>
            <p:cNvSpPr/>
            <p:nvPr/>
          </p:nvSpPr>
          <p:spPr>
            <a:xfrm rot="-6465335">
              <a:off x="5527653" y="2774270"/>
              <a:ext cx="2267192" cy="2856246"/>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sp>
          <p:nvSpPr>
            <p:cNvPr id="391" name="Google Shape;391;p10"/>
            <p:cNvSpPr/>
            <p:nvPr/>
          </p:nvSpPr>
          <p:spPr>
            <a:xfrm rot="-1084339">
              <a:off x="5925620" y="5035979"/>
              <a:ext cx="1459343" cy="2913517"/>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Calibri"/>
                <a:ea typeface="Calibri"/>
                <a:cs typeface="Calibri"/>
                <a:sym typeface="Calibri"/>
              </a:endParaRPr>
            </a:p>
          </p:txBody>
        </p:sp>
      </p:grpSp>
      <p:sp>
        <p:nvSpPr>
          <p:cNvPr id="392" name="Google Shape;392;p10"/>
          <p:cNvSpPr/>
          <p:nvPr/>
        </p:nvSpPr>
        <p:spPr>
          <a:xfrm>
            <a:off x="8422474" y="2208907"/>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0FCFE8"/>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393" name="Google Shape;393;p10"/>
          <p:cNvSpPr/>
          <p:nvPr/>
        </p:nvSpPr>
        <p:spPr>
          <a:xfrm>
            <a:off x="5617173" y="3541993"/>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394" name="Google Shape;394;p10"/>
          <p:cNvSpPr txBox="1"/>
          <p:nvPr/>
        </p:nvSpPr>
        <p:spPr>
          <a:xfrm>
            <a:off x="9322474" y="2316725"/>
            <a:ext cx="52761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Automated build, test, package, and deploy operations</a:t>
            </a:r>
            <a:endParaRPr sz="2200" b="0" i="0" u="none" strike="noStrike" cap="none">
              <a:solidFill>
                <a:srgbClr val="000000"/>
              </a:solidFill>
              <a:latin typeface="Open Sans"/>
              <a:ea typeface="Open Sans"/>
              <a:cs typeface="Open Sans"/>
              <a:sym typeface="Open Sans"/>
            </a:endParaRPr>
          </a:p>
        </p:txBody>
      </p:sp>
      <p:sp>
        <p:nvSpPr>
          <p:cNvPr id="395" name="Google Shape;395;p10"/>
          <p:cNvSpPr txBox="1"/>
          <p:nvPr/>
        </p:nvSpPr>
        <p:spPr>
          <a:xfrm>
            <a:off x="11359699" y="4717150"/>
            <a:ext cx="40779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Quick pipeline execution</a:t>
            </a:r>
            <a:endParaRPr sz="2200" b="0" i="0" u="none" strike="noStrike" cap="none">
              <a:solidFill>
                <a:srgbClr val="000000"/>
              </a:solidFill>
              <a:latin typeface="Open Sans"/>
              <a:ea typeface="Open Sans"/>
              <a:cs typeface="Open Sans"/>
              <a:sym typeface="Open Sans"/>
            </a:endParaRPr>
          </a:p>
        </p:txBody>
      </p:sp>
      <p:sp>
        <p:nvSpPr>
          <p:cNvPr id="396" name="Google Shape;396;p10"/>
          <p:cNvSpPr txBox="1"/>
          <p:nvPr/>
        </p:nvSpPr>
        <p:spPr>
          <a:xfrm>
            <a:off x="9804527" y="7334200"/>
            <a:ext cx="33660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Quick failure recovery</a:t>
            </a:r>
            <a:endParaRPr sz="2200" b="0" i="0" u="none" strike="noStrike" cap="none">
              <a:solidFill>
                <a:srgbClr val="000000"/>
              </a:solidFill>
              <a:latin typeface="Open Sans"/>
              <a:ea typeface="Open Sans"/>
              <a:cs typeface="Open Sans"/>
              <a:sym typeface="Open Sans"/>
            </a:endParaRPr>
          </a:p>
        </p:txBody>
      </p:sp>
      <p:sp>
        <p:nvSpPr>
          <p:cNvPr id="397" name="Google Shape;397;p10"/>
          <p:cNvSpPr txBox="1"/>
          <p:nvPr/>
        </p:nvSpPr>
        <p:spPr>
          <a:xfrm>
            <a:off x="1063104" y="6600750"/>
            <a:ext cx="4996800" cy="4308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Zero-downtime deployment</a:t>
            </a:r>
            <a:endParaRPr sz="2200" b="0" i="0" u="none" strike="noStrike" cap="none">
              <a:solidFill>
                <a:srgbClr val="000000"/>
              </a:solidFill>
              <a:latin typeface="Open Sans"/>
              <a:ea typeface="Open Sans"/>
              <a:cs typeface="Open Sans"/>
              <a:sym typeface="Open Sans"/>
            </a:endParaRPr>
          </a:p>
        </p:txBody>
      </p:sp>
      <p:sp>
        <p:nvSpPr>
          <p:cNvPr id="398" name="Google Shape;398;p10"/>
          <p:cNvSpPr txBox="1"/>
          <p:nvPr/>
        </p:nvSpPr>
        <p:spPr>
          <a:xfrm>
            <a:off x="818401" y="3741300"/>
            <a:ext cx="4786500" cy="4308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Trunk-based development</a:t>
            </a:r>
            <a:endParaRPr sz="2200" b="0" i="0" u="none" strike="noStrike" cap="none">
              <a:solidFill>
                <a:srgbClr val="000000"/>
              </a:solidFill>
              <a:latin typeface="Open Sans"/>
              <a:ea typeface="Open Sans"/>
              <a:cs typeface="Open Sans"/>
              <a:sym typeface="Open Sans"/>
            </a:endParaRPr>
          </a:p>
        </p:txBody>
      </p:sp>
      <p:sp>
        <p:nvSpPr>
          <p:cNvPr id="399" name="Google Shape;399;p10"/>
          <p:cNvSpPr/>
          <p:nvPr/>
        </p:nvSpPr>
        <p:spPr>
          <a:xfrm>
            <a:off x="6077127" y="6395592"/>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400" name="Google Shape;400;p10"/>
          <p:cNvSpPr/>
          <p:nvPr/>
        </p:nvSpPr>
        <p:spPr>
          <a:xfrm>
            <a:off x="8915585" y="6912250"/>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rgbClr val="E4B363"/>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401" name="Google Shape;401;p10"/>
          <p:cNvSpPr/>
          <p:nvPr/>
        </p:nvSpPr>
        <p:spPr>
          <a:xfrm>
            <a:off x="10459693" y="4482586"/>
            <a:ext cx="900003" cy="90000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pic>
        <p:nvPicPr>
          <p:cNvPr id="402" name="Google Shape;402;p10"/>
          <p:cNvPicPr preferRelativeResize="0"/>
          <p:nvPr/>
        </p:nvPicPr>
        <p:blipFill rotWithShape="1">
          <a:blip r:embed="rId3">
            <a:alphaModFix/>
          </a:blip>
          <a:srcRect/>
          <a:stretch/>
        </p:blipFill>
        <p:spPr>
          <a:xfrm>
            <a:off x="5165863" y="756851"/>
            <a:ext cx="5972174"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sz="2800" b="1" i="0" u="none" strike="noStrike" cap="none">
                <a:solidFill>
                  <a:schemeClr val="lt1"/>
                </a:solidFill>
                <a:latin typeface="Open Sans"/>
                <a:ea typeface="Open Sans"/>
                <a:cs typeface="Open Sans"/>
                <a:sym typeface="Open Sans"/>
              </a:rPr>
              <a:t>Introduction to Jenkins</a:t>
            </a:r>
            <a:endParaRPr sz="2800" b="0" i="0" u="none" strike="noStrike" cap="none">
              <a:solidFill>
                <a:schemeClr val="lt1"/>
              </a:solidFill>
              <a:latin typeface="Open Sans"/>
              <a:ea typeface="Open Sans"/>
              <a:cs typeface="Open Sans"/>
              <a:sym typeface="Open Sans"/>
            </a:endParaRPr>
          </a:p>
          <a:p>
            <a:pPr marL="457200" lvl="0" indent="-22860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6ea8db464a_0_37"/>
          <p:cNvSpPr txBox="1">
            <a:spLocks noGrp="1"/>
          </p:cNvSpPr>
          <p:nvPr>
            <p:ph type="title"/>
          </p:nvPr>
        </p:nvSpPr>
        <p:spPr>
          <a:xfrm>
            <a:off x="-10160" y="175451"/>
            <a:ext cx="16276199" cy="74549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What Is Jenkins?</a:t>
            </a:r>
            <a:endParaRPr/>
          </a:p>
        </p:txBody>
      </p:sp>
      <p:sp>
        <p:nvSpPr>
          <p:cNvPr id="414" name="Google Shape;414;g6ea8db464a_0_37"/>
          <p:cNvSpPr txBox="1">
            <a:spLocks noGrp="1"/>
          </p:cNvSpPr>
          <p:nvPr>
            <p:ph type="body" idx="4294967295"/>
          </p:nvPr>
        </p:nvSpPr>
        <p:spPr>
          <a:xfrm>
            <a:off x="7080773" y="1990366"/>
            <a:ext cx="7290000" cy="5527500"/>
          </a:xfrm>
          <a:prstGeom prst="rect">
            <a:avLst/>
          </a:prstGeom>
          <a:noFill/>
          <a:ln>
            <a:noFill/>
          </a:ln>
        </p:spPr>
        <p:txBody>
          <a:bodyPr spcFirstLastPara="1" wrap="square" lIns="91425" tIns="0" rIns="91425" bIns="0" anchor="ctr" anchorCtr="0">
            <a:noAutofit/>
          </a:bodyPr>
          <a:lstStyle/>
          <a:p>
            <a:pPr marL="342900" lvl="0" indent="-342900" algn="l" rtl="0">
              <a:lnSpc>
                <a:spcPct val="115000"/>
              </a:lnSpc>
              <a:spcBef>
                <a:spcPts val="1000"/>
              </a:spcBef>
              <a:spcAft>
                <a:spcPts val="0"/>
              </a:spcAft>
              <a:buSzPts val="2800"/>
              <a:buFont typeface="Noto Sans Symbols"/>
              <a:buChar char="▪"/>
            </a:pPr>
            <a:r>
              <a:rPr lang="en-US" sz="2200">
                <a:latin typeface="Open Sans"/>
                <a:ea typeface="Open Sans"/>
                <a:cs typeface="Open Sans"/>
                <a:sym typeface="Open Sans"/>
              </a:rPr>
              <a:t>Jenkins is a powerful automation tool written in Java.</a:t>
            </a:r>
            <a:endParaRPr/>
          </a:p>
          <a:p>
            <a:pPr marL="342900" lvl="0" indent="-342900" algn="l" rtl="0">
              <a:lnSpc>
                <a:spcPct val="115000"/>
              </a:lnSpc>
              <a:spcBef>
                <a:spcPts val="1000"/>
              </a:spcBef>
              <a:spcAft>
                <a:spcPts val="0"/>
              </a:spcAft>
              <a:buSzPts val="2800"/>
              <a:buFont typeface="Noto Sans Symbols"/>
              <a:buChar char="▪"/>
            </a:pPr>
            <a:r>
              <a:rPr lang="en-US" sz="2200">
                <a:latin typeface="Open Sans"/>
                <a:ea typeface="Open Sans"/>
                <a:cs typeface="Open Sans"/>
                <a:sym typeface="Open Sans"/>
              </a:rPr>
              <a:t>It allows continuous integration and continuous delivery of projects.</a:t>
            </a:r>
            <a:endParaRPr/>
          </a:p>
          <a:p>
            <a:pPr marL="342900" lvl="0" indent="-342900" algn="l" rtl="0">
              <a:lnSpc>
                <a:spcPct val="115000"/>
              </a:lnSpc>
              <a:spcBef>
                <a:spcPts val="1000"/>
              </a:spcBef>
              <a:spcAft>
                <a:spcPts val="0"/>
              </a:spcAft>
              <a:buSzPts val="2800"/>
              <a:buFont typeface="Noto Sans Symbols"/>
              <a:buChar char="▪"/>
            </a:pPr>
            <a:r>
              <a:rPr lang="en-US" sz="2200">
                <a:latin typeface="Open Sans"/>
                <a:ea typeface="Open Sans"/>
                <a:cs typeface="Open Sans"/>
                <a:sym typeface="Open Sans"/>
              </a:rPr>
              <a:t>It allows to continuously deliver the software by integrating with number of testing and deployment technologies.</a:t>
            </a:r>
            <a:endParaRPr/>
          </a:p>
          <a:p>
            <a:pPr marL="342900" lvl="0" indent="-342900" algn="l" rtl="0">
              <a:lnSpc>
                <a:spcPct val="115000"/>
              </a:lnSpc>
              <a:spcBef>
                <a:spcPts val="1000"/>
              </a:spcBef>
              <a:spcAft>
                <a:spcPts val="0"/>
              </a:spcAft>
              <a:buSzPts val="2800"/>
              <a:buFont typeface="Noto Sans Symbols"/>
              <a:buChar char="▪"/>
            </a:pPr>
            <a:r>
              <a:rPr lang="en-US" sz="2200">
                <a:latin typeface="Open Sans"/>
                <a:ea typeface="Open Sans"/>
                <a:cs typeface="Open Sans"/>
                <a:sym typeface="Open Sans"/>
              </a:rPr>
              <a:t>It supports Windows, MacOS, and Unix-like operating systems.</a:t>
            </a:r>
            <a:endParaRPr/>
          </a:p>
          <a:p>
            <a:pPr marL="0" lvl="0" indent="0" algn="l" rtl="0">
              <a:lnSpc>
                <a:spcPct val="115000"/>
              </a:lnSpc>
              <a:spcBef>
                <a:spcPts val="1000"/>
              </a:spcBef>
              <a:spcAft>
                <a:spcPts val="0"/>
              </a:spcAft>
              <a:buSzPts val="2800"/>
              <a:buNone/>
            </a:pPr>
            <a:endParaRPr sz="2200">
              <a:latin typeface="Open Sans"/>
              <a:ea typeface="Open Sans"/>
              <a:cs typeface="Open Sans"/>
              <a:sym typeface="Open Sans"/>
            </a:endParaRPr>
          </a:p>
          <a:p>
            <a:pPr marL="342900" lvl="0" indent="-165100" algn="l" rtl="0">
              <a:lnSpc>
                <a:spcPct val="115000"/>
              </a:lnSpc>
              <a:spcBef>
                <a:spcPts val="1000"/>
              </a:spcBef>
              <a:spcAft>
                <a:spcPts val="0"/>
              </a:spcAft>
              <a:buSzPts val="2800"/>
              <a:buFont typeface="Noto Sans Symbols"/>
              <a:buNone/>
            </a:pPr>
            <a:endParaRPr sz="2200">
              <a:latin typeface="Open Sans"/>
              <a:ea typeface="Open Sans"/>
              <a:cs typeface="Open Sans"/>
              <a:sym typeface="Open Sans"/>
            </a:endParaRPr>
          </a:p>
        </p:txBody>
      </p:sp>
      <p:pic>
        <p:nvPicPr>
          <p:cNvPr id="415" name="Google Shape;415;g6ea8db464a_0_37"/>
          <p:cNvPicPr preferRelativeResize="0"/>
          <p:nvPr/>
        </p:nvPicPr>
        <p:blipFill rotWithShape="1">
          <a:blip r:embed="rId3">
            <a:alphaModFix/>
          </a:blip>
          <a:srcRect/>
          <a:stretch/>
        </p:blipFill>
        <p:spPr>
          <a:xfrm>
            <a:off x="1885227" y="1667825"/>
            <a:ext cx="3943350" cy="5448300"/>
          </a:xfrm>
          <a:prstGeom prst="rect">
            <a:avLst/>
          </a:prstGeom>
          <a:noFill/>
          <a:ln>
            <a:noFill/>
          </a:ln>
        </p:spPr>
      </p:pic>
      <p:pic>
        <p:nvPicPr>
          <p:cNvPr id="416" name="Google Shape;416;g6ea8db464a_0_37"/>
          <p:cNvPicPr preferRelativeResize="0"/>
          <p:nvPr/>
        </p:nvPicPr>
        <p:blipFill rotWithShape="1">
          <a:blip r:embed="rId4">
            <a:alphaModFix/>
          </a:blip>
          <a:srcRect/>
          <a:stretch/>
        </p:blipFill>
        <p:spPr>
          <a:xfrm>
            <a:off x="5908459" y="756851"/>
            <a:ext cx="4486983" cy="36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92c9baa681_0_11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Benefits of Jenkins</a:t>
            </a:r>
            <a:endParaRPr/>
          </a:p>
        </p:txBody>
      </p:sp>
      <p:sp>
        <p:nvSpPr>
          <p:cNvPr id="422" name="Google Shape;422;g92c9baa681_0_112"/>
          <p:cNvSpPr/>
          <p:nvPr/>
        </p:nvSpPr>
        <p:spPr>
          <a:xfrm>
            <a:off x="8029447" y="2171973"/>
            <a:ext cx="3062113" cy="860779"/>
          </a:xfrm>
          <a:custGeom>
            <a:avLst/>
            <a:gdLst/>
            <a:ahLst/>
            <a:cxnLst/>
            <a:rect l="l" t="t" r="r" b="b"/>
            <a:pathLst>
              <a:path w="980" h="275" extrusionOk="0">
                <a:moveTo>
                  <a:pt x="843" y="0"/>
                </a:moveTo>
                <a:cubicBezTo>
                  <a:pt x="788" y="0"/>
                  <a:pt x="740" y="33"/>
                  <a:pt x="718" y="79"/>
                </a:cubicBezTo>
                <a:cubicBezTo>
                  <a:pt x="48" y="79"/>
                  <a:pt x="48" y="79"/>
                  <a:pt x="48" y="79"/>
                </a:cubicBezTo>
                <a:cubicBezTo>
                  <a:pt x="22" y="79"/>
                  <a:pt x="0" y="101"/>
                  <a:pt x="0" y="127"/>
                </a:cubicBezTo>
                <a:cubicBezTo>
                  <a:pt x="0" y="156"/>
                  <a:pt x="0" y="156"/>
                  <a:pt x="0" y="156"/>
                </a:cubicBezTo>
                <a:cubicBezTo>
                  <a:pt x="0" y="183"/>
                  <a:pt x="22" y="204"/>
                  <a:pt x="48" y="204"/>
                </a:cubicBezTo>
                <a:cubicBezTo>
                  <a:pt x="723" y="204"/>
                  <a:pt x="723" y="204"/>
                  <a:pt x="723" y="204"/>
                </a:cubicBezTo>
                <a:cubicBezTo>
                  <a:pt x="746" y="247"/>
                  <a:pt x="791" y="275"/>
                  <a:pt x="843" y="275"/>
                </a:cubicBezTo>
                <a:cubicBezTo>
                  <a:pt x="919" y="275"/>
                  <a:pt x="980" y="214"/>
                  <a:pt x="980" y="138"/>
                </a:cubicBezTo>
                <a:cubicBezTo>
                  <a:pt x="980" y="62"/>
                  <a:pt x="919" y="0"/>
                  <a:pt x="843" y="0"/>
                </a:cubicBez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3" name="Google Shape;423;g92c9baa681_0_112"/>
          <p:cNvSpPr/>
          <p:nvPr/>
        </p:nvSpPr>
        <p:spPr>
          <a:xfrm>
            <a:off x="7713358" y="2203016"/>
            <a:ext cx="857956" cy="3062113"/>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0" y="980"/>
                  <a:pt x="127" y="980"/>
                </a:cubicBezTo>
                <a:cubicBezTo>
                  <a:pt x="156" y="980"/>
                  <a:pt x="156" y="980"/>
                  <a:pt x="156" y="980"/>
                </a:cubicBezTo>
                <a:cubicBezTo>
                  <a:pt x="182" y="980"/>
                  <a:pt x="204" y="959"/>
                  <a:pt x="204" y="932"/>
                </a:cubicBezTo>
                <a:cubicBezTo>
                  <a:pt x="204" y="258"/>
                  <a:pt x="204" y="258"/>
                  <a:pt x="204" y="258"/>
                </a:cubicBezTo>
                <a:cubicBezTo>
                  <a:pt x="246" y="234"/>
                  <a:pt x="275" y="189"/>
                  <a:pt x="275" y="138"/>
                </a:cubicBezTo>
                <a:cubicBezTo>
                  <a:pt x="275" y="62"/>
                  <a:pt x="213" y="0"/>
                  <a:pt x="137" y="0"/>
                </a:cubicBezTo>
                <a:cubicBezTo>
                  <a:pt x="61" y="0"/>
                  <a:pt x="0" y="62"/>
                  <a:pt x="0" y="138"/>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4" name="Google Shape;424;g92c9baa681_0_112"/>
          <p:cNvSpPr/>
          <p:nvPr/>
        </p:nvSpPr>
        <p:spPr>
          <a:xfrm>
            <a:off x="10357782" y="2296151"/>
            <a:ext cx="612423" cy="612423"/>
          </a:xfrm>
          <a:custGeom>
            <a:avLst/>
            <a:gdLst/>
            <a:ahLst/>
            <a:cxnLst/>
            <a:rect l="l" t="t" r="r" b="b"/>
            <a:pathLst>
              <a:path w="196" h="196" extrusionOk="0">
                <a:moveTo>
                  <a:pt x="98" y="196"/>
                </a:moveTo>
                <a:cubicBezTo>
                  <a:pt x="62" y="196"/>
                  <a:pt x="31" y="177"/>
                  <a:pt x="14" y="148"/>
                </a:cubicBezTo>
                <a:cubicBezTo>
                  <a:pt x="5" y="133"/>
                  <a:pt x="0" y="116"/>
                  <a:pt x="0" y="98"/>
                </a:cubicBezTo>
                <a:cubicBezTo>
                  <a:pt x="0" y="81"/>
                  <a:pt x="4" y="66"/>
                  <a:pt x="11" y="52"/>
                </a:cubicBezTo>
                <a:cubicBezTo>
                  <a:pt x="27" y="21"/>
                  <a:pt x="60" y="0"/>
                  <a:pt x="98" y="0"/>
                </a:cubicBezTo>
                <a:cubicBezTo>
                  <a:pt x="152" y="0"/>
                  <a:pt x="196" y="44"/>
                  <a:pt x="196" y="98"/>
                </a:cubicBezTo>
                <a:cubicBezTo>
                  <a:pt x="196" y="152"/>
                  <a:pt x="152" y="196"/>
                  <a:pt x="98" y="196"/>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5" name="Google Shape;425;g92c9baa681_0_112"/>
          <p:cNvSpPr/>
          <p:nvPr/>
        </p:nvSpPr>
        <p:spPr>
          <a:xfrm>
            <a:off x="7834715" y="2327194"/>
            <a:ext cx="612423" cy="612423"/>
          </a:xfrm>
          <a:custGeom>
            <a:avLst/>
            <a:gdLst/>
            <a:ahLst/>
            <a:cxnLst/>
            <a:rect l="l" t="t" r="r" b="b"/>
            <a:pathLst>
              <a:path w="196" h="196" extrusionOk="0">
                <a:moveTo>
                  <a:pt x="196" y="98"/>
                </a:moveTo>
                <a:cubicBezTo>
                  <a:pt x="196" y="133"/>
                  <a:pt x="177" y="164"/>
                  <a:pt x="149" y="182"/>
                </a:cubicBezTo>
                <a:cubicBezTo>
                  <a:pt x="134" y="190"/>
                  <a:pt x="117" y="196"/>
                  <a:pt x="98" y="196"/>
                </a:cubicBezTo>
                <a:cubicBezTo>
                  <a:pt x="82" y="196"/>
                  <a:pt x="66" y="192"/>
                  <a:pt x="53" y="185"/>
                </a:cubicBezTo>
                <a:cubicBezTo>
                  <a:pt x="22" y="168"/>
                  <a:pt x="0" y="135"/>
                  <a:pt x="0" y="98"/>
                </a:cubicBezTo>
                <a:cubicBezTo>
                  <a:pt x="0" y="43"/>
                  <a:pt x="44" y="0"/>
                  <a:pt x="98" y="0"/>
                </a:cubicBezTo>
                <a:cubicBezTo>
                  <a:pt x="152" y="0"/>
                  <a:pt x="196" y="43"/>
                  <a:pt x="196" y="98"/>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6" name="Google Shape;426;g92c9baa681_0_112"/>
          <p:cNvSpPr/>
          <p:nvPr/>
        </p:nvSpPr>
        <p:spPr>
          <a:xfrm>
            <a:off x="5492271" y="4697861"/>
            <a:ext cx="3062113" cy="857956"/>
          </a:xfrm>
          <a:custGeom>
            <a:avLst/>
            <a:gdLst/>
            <a:ahLst/>
            <a:cxnLst/>
            <a:rect l="l" t="t" r="r" b="b"/>
            <a:pathLst>
              <a:path w="980" h="275" extrusionOk="0">
                <a:moveTo>
                  <a:pt x="842" y="0"/>
                </a:moveTo>
                <a:cubicBezTo>
                  <a:pt x="787" y="0"/>
                  <a:pt x="740" y="33"/>
                  <a:pt x="718" y="80"/>
                </a:cubicBezTo>
                <a:cubicBezTo>
                  <a:pt x="48" y="80"/>
                  <a:pt x="48" y="80"/>
                  <a:pt x="48" y="80"/>
                </a:cubicBezTo>
                <a:cubicBezTo>
                  <a:pt x="21" y="80"/>
                  <a:pt x="0" y="101"/>
                  <a:pt x="0" y="128"/>
                </a:cubicBezTo>
                <a:cubicBezTo>
                  <a:pt x="0" y="157"/>
                  <a:pt x="0" y="157"/>
                  <a:pt x="0" y="157"/>
                </a:cubicBezTo>
                <a:cubicBezTo>
                  <a:pt x="0" y="183"/>
                  <a:pt x="21" y="205"/>
                  <a:pt x="48" y="205"/>
                </a:cubicBezTo>
                <a:cubicBezTo>
                  <a:pt x="722" y="205"/>
                  <a:pt x="722" y="205"/>
                  <a:pt x="722" y="205"/>
                </a:cubicBezTo>
                <a:cubicBezTo>
                  <a:pt x="746" y="247"/>
                  <a:pt x="791" y="275"/>
                  <a:pt x="842" y="275"/>
                </a:cubicBezTo>
                <a:cubicBezTo>
                  <a:pt x="918" y="275"/>
                  <a:pt x="980" y="214"/>
                  <a:pt x="980" y="138"/>
                </a:cubicBezTo>
                <a:cubicBezTo>
                  <a:pt x="980" y="62"/>
                  <a:pt x="918" y="0"/>
                  <a:pt x="842" y="0"/>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7" name="Google Shape;427;g92c9baa681_0_112"/>
          <p:cNvSpPr/>
          <p:nvPr/>
        </p:nvSpPr>
        <p:spPr>
          <a:xfrm>
            <a:off x="5173358" y="4714795"/>
            <a:ext cx="857956" cy="3064933"/>
          </a:xfrm>
          <a:custGeom>
            <a:avLst/>
            <a:gdLst/>
            <a:ahLst/>
            <a:cxnLst/>
            <a:rect l="l" t="t" r="r" b="b"/>
            <a:pathLst>
              <a:path w="275" h="980" extrusionOk="0">
                <a:moveTo>
                  <a:pt x="0" y="138"/>
                </a:moveTo>
                <a:cubicBezTo>
                  <a:pt x="0" y="193"/>
                  <a:pt x="32" y="240"/>
                  <a:pt x="79" y="262"/>
                </a:cubicBezTo>
                <a:cubicBezTo>
                  <a:pt x="79" y="932"/>
                  <a:pt x="79" y="932"/>
                  <a:pt x="79" y="932"/>
                </a:cubicBezTo>
                <a:cubicBezTo>
                  <a:pt x="79" y="959"/>
                  <a:pt x="101" y="980"/>
                  <a:pt x="127" y="980"/>
                </a:cubicBezTo>
                <a:cubicBezTo>
                  <a:pt x="156" y="980"/>
                  <a:pt x="156" y="980"/>
                  <a:pt x="156" y="980"/>
                </a:cubicBezTo>
                <a:cubicBezTo>
                  <a:pt x="183" y="980"/>
                  <a:pt x="204" y="959"/>
                  <a:pt x="204" y="932"/>
                </a:cubicBezTo>
                <a:cubicBezTo>
                  <a:pt x="204" y="258"/>
                  <a:pt x="204" y="258"/>
                  <a:pt x="204" y="258"/>
                </a:cubicBezTo>
                <a:cubicBezTo>
                  <a:pt x="246" y="235"/>
                  <a:pt x="275" y="189"/>
                  <a:pt x="275" y="138"/>
                </a:cubicBezTo>
                <a:cubicBezTo>
                  <a:pt x="275" y="62"/>
                  <a:pt x="214" y="0"/>
                  <a:pt x="138" y="0"/>
                </a:cubicBezTo>
                <a:cubicBezTo>
                  <a:pt x="62" y="0"/>
                  <a:pt x="0" y="62"/>
                  <a:pt x="0" y="138"/>
                </a:cubicBez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8" name="Google Shape;428;g92c9baa681_0_112"/>
          <p:cNvSpPr/>
          <p:nvPr/>
        </p:nvSpPr>
        <p:spPr>
          <a:xfrm>
            <a:off x="7811538" y="4822039"/>
            <a:ext cx="612423" cy="612423"/>
          </a:xfrm>
          <a:custGeom>
            <a:avLst/>
            <a:gdLst/>
            <a:ahLst/>
            <a:cxnLst/>
            <a:rect l="l" t="t" r="r" b="b"/>
            <a:pathLst>
              <a:path w="196" h="196" extrusionOk="0">
                <a:moveTo>
                  <a:pt x="98" y="196"/>
                </a:moveTo>
                <a:cubicBezTo>
                  <a:pt x="63" y="196"/>
                  <a:pt x="32" y="177"/>
                  <a:pt x="14" y="149"/>
                </a:cubicBezTo>
                <a:cubicBezTo>
                  <a:pt x="5" y="134"/>
                  <a:pt x="0" y="116"/>
                  <a:pt x="0" y="98"/>
                </a:cubicBezTo>
                <a:cubicBezTo>
                  <a:pt x="0" y="82"/>
                  <a:pt x="4" y="66"/>
                  <a:pt x="11" y="53"/>
                </a:cubicBezTo>
                <a:cubicBezTo>
                  <a:pt x="28" y="21"/>
                  <a:pt x="61" y="0"/>
                  <a:pt x="98" y="0"/>
                </a:cubicBezTo>
                <a:cubicBezTo>
                  <a:pt x="152" y="0"/>
                  <a:pt x="196" y="44"/>
                  <a:pt x="196" y="98"/>
                </a:cubicBezTo>
                <a:cubicBezTo>
                  <a:pt x="196" y="152"/>
                  <a:pt x="152" y="196"/>
                  <a:pt x="98" y="196"/>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29" name="Google Shape;429;g92c9baa681_0_112"/>
          <p:cNvSpPr/>
          <p:nvPr/>
        </p:nvSpPr>
        <p:spPr>
          <a:xfrm>
            <a:off x="5297537" y="4841795"/>
            <a:ext cx="612423" cy="612423"/>
          </a:xfrm>
          <a:custGeom>
            <a:avLst/>
            <a:gdLst/>
            <a:ahLst/>
            <a:cxnLst/>
            <a:rect l="l" t="t" r="r" b="b"/>
            <a:pathLst>
              <a:path w="196" h="196" extrusionOk="0">
                <a:moveTo>
                  <a:pt x="196" y="98"/>
                </a:moveTo>
                <a:cubicBezTo>
                  <a:pt x="196" y="133"/>
                  <a:pt x="177" y="165"/>
                  <a:pt x="148" y="182"/>
                </a:cubicBezTo>
                <a:cubicBezTo>
                  <a:pt x="133" y="191"/>
                  <a:pt x="116" y="196"/>
                  <a:pt x="98" y="196"/>
                </a:cubicBezTo>
                <a:cubicBezTo>
                  <a:pt x="81" y="196"/>
                  <a:pt x="66" y="192"/>
                  <a:pt x="52" y="185"/>
                </a:cubicBezTo>
                <a:cubicBezTo>
                  <a:pt x="21" y="168"/>
                  <a:pt x="0" y="136"/>
                  <a:pt x="0" y="98"/>
                </a:cubicBezTo>
                <a:cubicBezTo>
                  <a:pt x="0" y="44"/>
                  <a:pt x="43" y="0"/>
                  <a:pt x="98" y="0"/>
                </a:cubicBezTo>
                <a:cubicBezTo>
                  <a:pt x="152" y="0"/>
                  <a:pt x="196" y="44"/>
                  <a:pt x="196" y="98"/>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0" name="Google Shape;430;g92c9baa681_0_112"/>
          <p:cNvSpPr/>
          <p:nvPr/>
        </p:nvSpPr>
        <p:spPr>
          <a:xfrm>
            <a:off x="2963561" y="7212462"/>
            <a:ext cx="3064933" cy="860779"/>
          </a:xfrm>
          <a:custGeom>
            <a:avLst/>
            <a:gdLst/>
            <a:ahLst/>
            <a:cxnLst/>
            <a:rect l="l" t="t" r="r" b="b"/>
            <a:pathLst>
              <a:path w="981" h="275" extrusionOk="0">
                <a:moveTo>
                  <a:pt x="843" y="0"/>
                </a:moveTo>
                <a:cubicBezTo>
                  <a:pt x="788" y="0"/>
                  <a:pt x="740" y="32"/>
                  <a:pt x="718" y="79"/>
                </a:cubicBezTo>
                <a:cubicBezTo>
                  <a:pt x="48" y="79"/>
                  <a:pt x="48" y="79"/>
                  <a:pt x="48" y="79"/>
                </a:cubicBezTo>
                <a:cubicBezTo>
                  <a:pt x="22" y="79"/>
                  <a:pt x="0" y="100"/>
                  <a:pt x="0" y="127"/>
                </a:cubicBezTo>
                <a:cubicBezTo>
                  <a:pt x="0" y="156"/>
                  <a:pt x="0" y="156"/>
                  <a:pt x="0" y="156"/>
                </a:cubicBezTo>
                <a:cubicBezTo>
                  <a:pt x="0" y="182"/>
                  <a:pt x="22" y="204"/>
                  <a:pt x="48" y="204"/>
                </a:cubicBezTo>
                <a:cubicBezTo>
                  <a:pt x="723" y="204"/>
                  <a:pt x="723" y="204"/>
                  <a:pt x="723" y="204"/>
                </a:cubicBezTo>
                <a:cubicBezTo>
                  <a:pt x="746" y="246"/>
                  <a:pt x="791" y="275"/>
                  <a:pt x="843" y="275"/>
                </a:cubicBezTo>
                <a:cubicBezTo>
                  <a:pt x="919" y="275"/>
                  <a:pt x="981" y="213"/>
                  <a:pt x="981" y="137"/>
                </a:cubicBezTo>
                <a:cubicBezTo>
                  <a:pt x="981" y="61"/>
                  <a:pt x="919" y="0"/>
                  <a:pt x="843" y="0"/>
                </a:cubicBez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1" name="Google Shape;431;g92c9baa681_0_112"/>
          <p:cNvSpPr/>
          <p:nvPr/>
        </p:nvSpPr>
        <p:spPr>
          <a:xfrm>
            <a:off x="5292795" y="7336640"/>
            <a:ext cx="612423" cy="612423"/>
          </a:xfrm>
          <a:custGeom>
            <a:avLst/>
            <a:gdLst/>
            <a:ahLst/>
            <a:cxnLst/>
            <a:rect l="l" t="t" r="r" b="b"/>
            <a:pathLst>
              <a:path w="196" h="196" extrusionOk="0">
                <a:moveTo>
                  <a:pt x="98" y="196"/>
                </a:moveTo>
                <a:cubicBezTo>
                  <a:pt x="62" y="196"/>
                  <a:pt x="31" y="177"/>
                  <a:pt x="14" y="149"/>
                </a:cubicBezTo>
                <a:cubicBezTo>
                  <a:pt x="5" y="134"/>
                  <a:pt x="0" y="117"/>
                  <a:pt x="0" y="98"/>
                </a:cubicBezTo>
                <a:cubicBezTo>
                  <a:pt x="0" y="82"/>
                  <a:pt x="4" y="66"/>
                  <a:pt x="11" y="53"/>
                </a:cubicBezTo>
                <a:cubicBezTo>
                  <a:pt x="27" y="22"/>
                  <a:pt x="60" y="0"/>
                  <a:pt x="98" y="0"/>
                </a:cubicBezTo>
                <a:cubicBezTo>
                  <a:pt x="152" y="0"/>
                  <a:pt x="196" y="44"/>
                  <a:pt x="196" y="98"/>
                </a:cubicBezTo>
                <a:cubicBezTo>
                  <a:pt x="196" y="152"/>
                  <a:pt x="152" y="196"/>
                  <a:pt x="98" y="196"/>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2" name="Google Shape;432;g92c9baa681_0_112"/>
          <p:cNvSpPr txBox="1"/>
          <p:nvPr/>
        </p:nvSpPr>
        <p:spPr>
          <a:xfrm>
            <a:off x="8813609" y="4745821"/>
            <a:ext cx="3957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Easy to install and configure</a:t>
            </a:r>
            <a:endParaRPr sz="1400" b="0" i="0" u="none" strike="noStrike" cap="none">
              <a:solidFill>
                <a:srgbClr val="3F3F3F"/>
              </a:solidFill>
              <a:latin typeface="Arial"/>
              <a:ea typeface="Arial"/>
              <a:cs typeface="Arial"/>
              <a:sym typeface="Arial"/>
            </a:endParaRPr>
          </a:p>
        </p:txBody>
      </p:sp>
      <p:sp>
        <p:nvSpPr>
          <p:cNvPr id="433" name="Google Shape;433;g92c9baa681_0_112"/>
          <p:cNvSpPr txBox="1"/>
          <p:nvPr/>
        </p:nvSpPr>
        <p:spPr>
          <a:xfrm>
            <a:off x="5344769" y="7427409"/>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434" name="Google Shape;434;g92c9baa681_0_112"/>
          <p:cNvSpPr txBox="1"/>
          <p:nvPr/>
        </p:nvSpPr>
        <p:spPr>
          <a:xfrm>
            <a:off x="5344769" y="4932563"/>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02</a:t>
            </a:r>
            <a:endParaRPr sz="1400" b="0" i="0" u="none" strike="noStrike" cap="none">
              <a:solidFill>
                <a:srgbClr val="000000"/>
              </a:solidFill>
              <a:latin typeface="Arial"/>
              <a:ea typeface="Arial"/>
              <a:cs typeface="Arial"/>
              <a:sym typeface="Arial"/>
            </a:endParaRPr>
          </a:p>
        </p:txBody>
      </p:sp>
      <p:sp>
        <p:nvSpPr>
          <p:cNvPr id="435" name="Google Shape;435;g92c9baa681_0_112"/>
          <p:cNvSpPr txBox="1"/>
          <p:nvPr/>
        </p:nvSpPr>
        <p:spPr>
          <a:xfrm>
            <a:off x="7863512" y="4912809"/>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436" name="Google Shape;436;g92c9baa681_0_112"/>
          <p:cNvSpPr txBox="1"/>
          <p:nvPr/>
        </p:nvSpPr>
        <p:spPr>
          <a:xfrm>
            <a:off x="7889114" y="2417962"/>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04</a:t>
            </a:r>
            <a:endParaRPr sz="1400" b="0" i="0" u="none" strike="noStrike" cap="none">
              <a:solidFill>
                <a:srgbClr val="000000"/>
              </a:solidFill>
              <a:latin typeface="Arial"/>
              <a:ea typeface="Arial"/>
              <a:cs typeface="Arial"/>
              <a:sym typeface="Arial"/>
            </a:endParaRPr>
          </a:p>
        </p:txBody>
      </p:sp>
      <p:sp>
        <p:nvSpPr>
          <p:cNvPr id="437" name="Google Shape;437;g92c9baa681_0_112"/>
          <p:cNvSpPr txBox="1"/>
          <p:nvPr/>
        </p:nvSpPr>
        <p:spPr>
          <a:xfrm>
            <a:off x="10409756" y="2386921"/>
            <a:ext cx="508500" cy="430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05</a:t>
            </a:r>
            <a:endParaRPr sz="1400" b="0" i="0" u="none" strike="noStrike" cap="none">
              <a:solidFill>
                <a:srgbClr val="000000"/>
              </a:solidFill>
              <a:latin typeface="Arial"/>
              <a:ea typeface="Arial"/>
              <a:cs typeface="Arial"/>
              <a:sym typeface="Arial"/>
            </a:endParaRPr>
          </a:p>
        </p:txBody>
      </p:sp>
      <p:sp>
        <p:nvSpPr>
          <p:cNvPr id="438" name="Google Shape;438;g92c9baa681_0_112"/>
          <p:cNvSpPr txBox="1"/>
          <p:nvPr/>
        </p:nvSpPr>
        <p:spPr>
          <a:xfrm>
            <a:off x="6262319" y="7258130"/>
            <a:ext cx="39576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Free CI tool and cost-effective</a:t>
            </a:r>
            <a:endParaRPr sz="1400" b="0" i="0" u="none" strike="noStrike" cap="none">
              <a:solidFill>
                <a:srgbClr val="3F3F3F"/>
              </a:solidFill>
              <a:latin typeface="Arial"/>
              <a:ea typeface="Arial"/>
              <a:cs typeface="Arial"/>
              <a:sym typeface="Arial"/>
            </a:endParaRPr>
          </a:p>
        </p:txBody>
      </p:sp>
      <p:sp>
        <p:nvSpPr>
          <p:cNvPr id="439" name="Google Shape;439;g92c9baa681_0_112"/>
          <p:cNvSpPr txBox="1"/>
          <p:nvPr/>
        </p:nvSpPr>
        <p:spPr>
          <a:xfrm>
            <a:off x="11313631" y="2203016"/>
            <a:ext cx="3957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Limitless integrations</a:t>
            </a:r>
            <a:endParaRPr sz="1400" b="0" i="0" u="none" strike="noStrike" cap="none">
              <a:solidFill>
                <a:srgbClr val="3F3F3F"/>
              </a:solidFill>
              <a:latin typeface="Arial"/>
              <a:ea typeface="Arial"/>
              <a:cs typeface="Arial"/>
              <a:sym typeface="Arial"/>
            </a:endParaRPr>
          </a:p>
        </p:txBody>
      </p:sp>
      <p:sp>
        <p:nvSpPr>
          <p:cNvPr id="440" name="Google Shape;440;g92c9baa681_0_112"/>
          <p:cNvSpPr txBox="1"/>
          <p:nvPr/>
        </p:nvSpPr>
        <p:spPr>
          <a:xfrm>
            <a:off x="984769" y="4742118"/>
            <a:ext cx="39576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Portable and platform-independent tool</a:t>
            </a:r>
            <a:endParaRPr sz="1400" b="0" i="0" u="none" strike="noStrike" cap="none">
              <a:solidFill>
                <a:srgbClr val="3F3F3F"/>
              </a:solidFill>
              <a:latin typeface="Arial"/>
              <a:ea typeface="Arial"/>
              <a:cs typeface="Arial"/>
              <a:sym typeface="Arial"/>
            </a:endParaRPr>
          </a:p>
        </p:txBody>
      </p:sp>
      <p:sp>
        <p:nvSpPr>
          <p:cNvPr id="441" name="Google Shape;441;g92c9baa681_0_112"/>
          <p:cNvSpPr txBox="1"/>
          <p:nvPr/>
        </p:nvSpPr>
        <p:spPr>
          <a:xfrm>
            <a:off x="3513479" y="2214433"/>
            <a:ext cx="39576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Rich plugins library and strong community support </a:t>
            </a:r>
            <a:endParaRPr sz="1400" b="0" i="0" u="none" strike="noStrike" cap="none">
              <a:solidFill>
                <a:srgbClr val="3F3F3F"/>
              </a:solidFill>
              <a:latin typeface="Arial"/>
              <a:ea typeface="Arial"/>
              <a:cs typeface="Arial"/>
              <a:sym typeface="Arial"/>
            </a:endParaRPr>
          </a:p>
        </p:txBody>
      </p:sp>
      <p:pic>
        <p:nvPicPr>
          <p:cNvPr id="442" name="Google Shape;442;g92c9baa681_0_112"/>
          <p:cNvPicPr preferRelativeResize="0"/>
          <p:nvPr/>
        </p:nvPicPr>
        <p:blipFill rotWithShape="1">
          <a:blip r:embed="rId3">
            <a:alphaModFix/>
          </a:blip>
          <a:srcRect/>
          <a:stretch/>
        </p:blipFill>
        <p:spPr>
          <a:xfrm>
            <a:off x="5684110" y="756851"/>
            <a:ext cx="4935681" cy="365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92c9baa681_0_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Role of Jenkins in DevOps</a:t>
            </a:r>
            <a:endParaRPr/>
          </a:p>
        </p:txBody>
      </p:sp>
      <p:grpSp>
        <p:nvGrpSpPr>
          <p:cNvPr id="448" name="Google Shape;448;g92c9baa681_0_0"/>
          <p:cNvGrpSpPr/>
          <p:nvPr/>
        </p:nvGrpSpPr>
        <p:grpSpPr>
          <a:xfrm>
            <a:off x="4165962" y="2005212"/>
            <a:ext cx="7924076" cy="6483497"/>
            <a:chOff x="4318723" y="1523997"/>
            <a:chExt cx="7924076" cy="6483497"/>
          </a:xfrm>
        </p:grpSpPr>
        <p:sp>
          <p:nvSpPr>
            <p:cNvPr id="449" name="Google Shape;449;g92c9baa681_0_0"/>
            <p:cNvSpPr/>
            <p:nvPr/>
          </p:nvSpPr>
          <p:spPr>
            <a:xfrm>
              <a:off x="5375569" y="2153679"/>
              <a:ext cx="5618439" cy="5618439"/>
            </a:xfrm>
            <a:prstGeom prst="ellipse">
              <a:avLst/>
            </a:prstGeom>
            <a:noFill/>
            <a:ln w="38100" cap="flat" cmpd="sng">
              <a:solidFill>
                <a:srgbClr val="222A3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Open Sans"/>
                <a:ea typeface="Open Sans"/>
                <a:cs typeface="Open Sans"/>
                <a:sym typeface="Open Sans"/>
              </a:endParaRPr>
            </a:p>
          </p:txBody>
        </p:sp>
        <p:sp>
          <p:nvSpPr>
            <p:cNvPr id="450" name="Google Shape;450;g92c9baa681_0_0"/>
            <p:cNvSpPr/>
            <p:nvPr/>
          </p:nvSpPr>
          <p:spPr>
            <a:xfrm>
              <a:off x="4638640" y="3803840"/>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Open Sans"/>
                <a:ea typeface="Open Sans"/>
                <a:cs typeface="Open Sans"/>
                <a:sym typeface="Open Sans"/>
              </a:endParaRPr>
            </a:p>
          </p:txBody>
        </p:sp>
        <p:sp>
          <p:nvSpPr>
            <p:cNvPr id="451" name="Google Shape;451;g92c9baa681_0_0"/>
            <p:cNvSpPr/>
            <p:nvPr/>
          </p:nvSpPr>
          <p:spPr>
            <a:xfrm>
              <a:off x="10185492" y="3800461"/>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Open Sans"/>
                <a:ea typeface="Open Sans"/>
                <a:cs typeface="Open Sans"/>
                <a:sym typeface="Open Sans"/>
              </a:endParaRPr>
            </a:p>
          </p:txBody>
        </p:sp>
        <p:sp>
          <p:nvSpPr>
            <p:cNvPr id="452" name="Google Shape;452;g92c9baa681_0_0"/>
            <p:cNvSpPr/>
            <p:nvPr/>
          </p:nvSpPr>
          <p:spPr>
            <a:xfrm>
              <a:off x="9545493" y="6412975"/>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Open Sans"/>
                <a:ea typeface="Open Sans"/>
                <a:cs typeface="Open Sans"/>
                <a:sym typeface="Open Sans"/>
              </a:endParaRPr>
            </a:p>
          </p:txBody>
        </p:sp>
        <p:sp>
          <p:nvSpPr>
            <p:cNvPr id="453" name="Google Shape;453;g92c9baa681_0_0"/>
            <p:cNvSpPr/>
            <p:nvPr/>
          </p:nvSpPr>
          <p:spPr>
            <a:xfrm>
              <a:off x="5719239" y="6412975"/>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chemeClr val="lt1"/>
                </a:solidFill>
                <a:latin typeface="Open Sans"/>
                <a:ea typeface="Open Sans"/>
                <a:cs typeface="Open Sans"/>
                <a:sym typeface="Open Sans"/>
              </a:endParaRPr>
            </a:p>
          </p:txBody>
        </p:sp>
        <p:grpSp>
          <p:nvGrpSpPr>
            <p:cNvPr id="454" name="Google Shape;454;g92c9baa681_0_0"/>
            <p:cNvGrpSpPr/>
            <p:nvPr/>
          </p:nvGrpSpPr>
          <p:grpSpPr>
            <a:xfrm>
              <a:off x="9896484" y="3718272"/>
              <a:ext cx="2346316" cy="1659799"/>
              <a:chOff x="11654815" y="2399874"/>
              <a:chExt cx="3215997" cy="2275018"/>
            </a:xfrm>
          </p:grpSpPr>
          <p:grpSp>
            <p:nvGrpSpPr>
              <p:cNvPr id="455" name="Google Shape;455;g92c9baa681_0_0"/>
              <p:cNvGrpSpPr/>
              <p:nvPr/>
            </p:nvGrpSpPr>
            <p:grpSpPr>
              <a:xfrm>
                <a:off x="11923160" y="2399874"/>
                <a:ext cx="2273031" cy="2275018"/>
                <a:chOff x="2760730" y="1384339"/>
                <a:chExt cx="1554481" cy="1555840"/>
              </a:xfrm>
            </p:grpSpPr>
            <p:grpSp>
              <p:nvGrpSpPr>
                <p:cNvPr id="456" name="Google Shape;456;g92c9baa681_0_0"/>
                <p:cNvGrpSpPr/>
                <p:nvPr/>
              </p:nvGrpSpPr>
              <p:grpSpPr>
                <a:xfrm>
                  <a:off x="2914545" y="1538157"/>
                  <a:ext cx="1246852" cy="1248214"/>
                  <a:chOff x="1201738" y="1663700"/>
                  <a:chExt cx="1454150" cy="1455738"/>
                </a:xfrm>
              </p:grpSpPr>
              <p:sp>
                <p:nvSpPr>
                  <p:cNvPr id="457" name="Google Shape;457;g92c9baa681_0_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58" name="Google Shape;458;g92c9baa681_0_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59" name="Google Shape;459;g92c9baa681_0_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60" name="Google Shape;460;g92c9baa681_0_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61" name="Google Shape;461;g92c9baa681_0_0"/>
                <p:cNvGrpSpPr/>
                <p:nvPr/>
              </p:nvGrpSpPr>
              <p:grpSpPr>
                <a:xfrm>
                  <a:off x="2760730" y="1384339"/>
                  <a:ext cx="1554481" cy="1555840"/>
                  <a:chOff x="1022350" y="1484312"/>
                  <a:chExt cx="1812925" cy="1814513"/>
                </a:xfrm>
              </p:grpSpPr>
              <p:sp>
                <p:nvSpPr>
                  <p:cNvPr id="462" name="Google Shape;462;g92c9baa681_0_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63" name="Google Shape;463;g92c9baa681_0_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64" name="Google Shape;464;g92c9baa681_0_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65" name="Google Shape;465;g92c9baa681_0_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sp>
            <p:nvSpPr>
              <p:cNvPr id="466" name="Google Shape;466;g92c9baa681_0_0"/>
              <p:cNvSpPr/>
              <p:nvPr/>
            </p:nvSpPr>
            <p:spPr>
              <a:xfrm>
                <a:off x="11654815" y="3058552"/>
                <a:ext cx="3215997" cy="590544"/>
              </a:xfrm>
              <a:prstGeom prst="rect">
                <a:avLst/>
              </a:prstGeom>
              <a:solidFill>
                <a:srgbClr val="6FBA4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Integration</a:t>
                </a:r>
                <a:endParaRPr sz="2200" b="0" i="0" u="none" strike="noStrike" cap="none">
                  <a:solidFill>
                    <a:schemeClr val="lt1"/>
                  </a:solidFill>
                  <a:latin typeface="Open Sans"/>
                  <a:ea typeface="Open Sans"/>
                  <a:cs typeface="Open Sans"/>
                  <a:sym typeface="Open Sans"/>
                </a:endParaRPr>
              </a:p>
            </p:txBody>
          </p:sp>
        </p:grpSp>
        <p:grpSp>
          <p:nvGrpSpPr>
            <p:cNvPr id="467" name="Google Shape;467;g92c9baa681_0_0"/>
            <p:cNvGrpSpPr/>
            <p:nvPr/>
          </p:nvGrpSpPr>
          <p:grpSpPr>
            <a:xfrm>
              <a:off x="9193510" y="6347695"/>
              <a:ext cx="2234522" cy="1659799"/>
              <a:chOff x="11543148" y="2399874"/>
              <a:chExt cx="3062768" cy="2275018"/>
            </a:xfrm>
          </p:grpSpPr>
          <p:grpSp>
            <p:nvGrpSpPr>
              <p:cNvPr id="468" name="Google Shape;468;g92c9baa681_0_0"/>
              <p:cNvGrpSpPr/>
              <p:nvPr/>
            </p:nvGrpSpPr>
            <p:grpSpPr>
              <a:xfrm>
                <a:off x="11923160" y="2399874"/>
                <a:ext cx="2273031" cy="2275018"/>
                <a:chOff x="2760730" y="1384339"/>
                <a:chExt cx="1554481" cy="1555840"/>
              </a:xfrm>
            </p:grpSpPr>
            <p:grpSp>
              <p:nvGrpSpPr>
                <p:cNvPr id="469" name="Google Shape;469;g92c9baa681_0_0"/>
                <p:cNvGrpSpPr/>
                <p:nvPr/>
              </p:nvGrpSpPr>
              <p:grpSpPr>
                <a:xfrm>
                  <a:off x="2914545" y="1538157"/>
                  <a:ext cx="1246852" cy="1248214"/>
                  <a:chOff x="1201738" y="1663700"/>
                  <a:chExt cx="1454150" cy="1455738"/>
                </a:xfrm>
              </p:grpSpPr>
              <p:sp>
                <p:nvSpPr>
                  <p:cNvPr id="470" name="Google Shape;470;g92c9baa681_0_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1" name="Google Shape;471;g92c9baa681_0_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2" name="Google Shape;472;g92c9baa681_0_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3" name="Google Shape;473;g92c9baa681_0_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74" name="Google Shape;474;g92c9baa681_0_0"/>
                <p:cNvGrpSpPr/>
                <p:nvPr/>
              </p:nvGrpSpPr>
              <p:grpSpPr>
                <a:xfrm>
                  <a:off x="2760730" y="1384339"/>
                  <a:ext cx="1554481" cy="1555840"/>
                  <a:chOff x="1022350" y="1484312"/>
                  <a:chExt cx="1812925" cy="1814513"/>
                </a:xfrm>
              </p:grpSpPr>
              <p:sp>
                <p:nvSpPr>
                  <p:cNvPr id="475" name="Google Shape;475;g92c9baa681_0_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6" name="Google Shape;476;g92c9baa681_0_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7" name="Google Shape;477;g92c9baa681_0_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78" name="Google Shape;478;g92c9baa681_0_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sp>
            <p:nvSpPr>
              <p:cNvPr id="479" name="Google Shape;479;g92c9baa681_0_0"/>
              <p:cNvSpPr/>
              <p:nvPr/>
            </p:nvSpPr>
            <p:spPr>
              <a:xfrm>
                <a:off x="11543148" y="3234309"/>
                <a:ext cx="3062768" cy="590544"/>
              </a:xfrm>
              <a:prstGeom prst="rect">
                <a:avLst/>
              </a:prstGeom>
              <a:solidFill>
                <a:srgbClr val="32B0D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Deployment</a:t>
                </a:r>
                <a:endParaRPr sz="2200" b="0" i="0" u="none" strike="noStrike" cap="none">
                  <a:solidFill>
                    <a:schemeClr val="lt1"/>
                  </a:solidFill>
                  <a:latin typeface="Open Sans"/>
                  <a:ea typeface="Open Sans"/>
                  <a:cs typeface="Open Sans"/>
                  <a:sym typeface="Open Sans"/>
                </a:endParaRPr>
              </a:p>
            </p:txBody>
          </p:sp>
        </p:grpSp>
        <p:grpSp>
          <p:nvGrpSpPr>
            <p:cNvPr id="480" name="Google Shape;480;g92c9baa681_0_0"/>
            <p:cNvGrpSpPr/>
            <p:nvPr/>
          </p:nvGrpSpPr>
          <p:grpSpPr>
            <a:xfrm>
              <a:off x="5316599" y="6347695"/>
              <a:ext cx="2342102" cy="1659799"/>
              <a:chOff x="11455557" y="2399874"/>
              <a:chExt cx="3210222" cy="2275018"/>
            </a:xfrm>
          </p:grpSpPr>
          <p:grpSp>
            <p:nvGrpSpPr>
              <p:cNvPr id="481" name="Google Shape;481;g92c9baa681_0_0"/>
              <p:cNvGrpSpPr/>
              <p:nvPr/>
            </p:nvGrpSpPr>
            <p:grpSpPr>
              <a:xfrm>
                <a:off x="11923160" y="2399874"/>
                <a:ext cx="2273031" cy="2275018"/>
                <a:chOff x="2760730" y="1384339"/>
                <a:chExt cx="1554481" cy="1555840"/>
              </a:xfrm>
            </p:grpSpPr>
            <p:grpSp>
              <p:nvGrpSpPr>
                <p:cNvPr id="482" name="Google Shape;482;g92c9baa681_0_0"/>
                <p:cNvGrpSpPr/>
                <p:nvPr/>
              </p:nvGrpSpPr>
              <p:grpSpPr>
                <a:xfrm>
                  <a:off x="2914545" y="1538157"/>
                  <a:ext cx="1246852" cy="1248214"/>
                  <a:chOff x="1201738" y="1663700"/>
                  <a:chExt cx="1454150" cy="1455738"/>
                </a:xfrm>
              </p:grpSpPr>
              <p:sp>
                <p:nvSpPr>
                  <p:cNvPr id="483" name="Google Shape;483;g92c9baa681_0_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84" name="Google Shape;484;g92c9baa681_0_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85" name="Google Shape;485;g92c9baa681_0_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86" name="Google Shape;486;g92c9baa681_0_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487" name="Google Shape;487;g92c9baa681_0_0"/>
                <p:cNvGrpSpPr/>
                <p:nvPr/>
              </p:nvGrpSpPr>
              <p:grpSpPr>
                <a:xfrm>
                  <a:off x="2760730" y="1384339"/>
                  <a:ext cx="1554481" cy="1555840"/>
                  <a:chOff x="1022350" y="1484312"/>
                  <a:chExt cx="1812925" cy="1814513"/>
                </a:xfrm>
              </p:grpSpPr>
              <p:sp>
                <p:nvSpPr>
                  <p:cNvPr id="488" name="Google Shape;488;g92c9baa681_0_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89" name="Google Shape;489;g92c9baa681_0_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90" name="Google Shape;490;g92c9baa681_0_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91" name="Google Shape;491;g92c9baa681_0_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sp>
            <p:nvSpPr>
              <p:cNvPr id="492" name="Google Shape;492;g92c9baa681_0_0"/>
              <p:cNvSpPr/>
              <p:nvPr/>
            </p:nvSpPr>
            <p:spPr>
              <a:xfrm>
                <a:off x="11455557" y="3105717"/>
                <a:ext cx="3210222" cy="590544"/>
              </a:xfrm>
              <a:prstGeom prst="rect">
                <a:avLst/>
              </a:prstGeom>
              <a:solidFill>
                <a:srgbClr val="B576C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Reporting</a:t>
                </a:r>
                <a:endParaRPr sz="2200" b="0" i="0" u="none" strike="noStrike" cap="none">
                  <a:solidFill>
                    <a:schemeClr val="lt1"/>
                  </a:solidFill>
                  <a:latin typeface="Open Sans"/>
                  <a:ea typeface="Open Sans"/>
                  <a:cs typeface="Open Sans"/>
                  <a:sym typeface="Open Sans"/>
                </a:endParaRPr>
              </a:p>
            </p:txBody>
          </p:sp>
        </p:grpSp>
        <p:grpSp>
          <p:nvGrpSpPr>
            <p:cNvPr id="493" name="Google Shape;493;g92c9baa681_0_0"/>
            <p:cNvGrpSpPr/>
            <p:nvPr/>
          </p:nvGrpSpPr>
          <p:grpSpPr>
            <a:xfrm>
              <a:off x="4318723" y="3718272"/>
              <a:ext cx="2142792" cy="1659799"/>
              <a:chOff x="11597351" y="2399874"/>
              <a:chExt cx="2937037" cy="2275018"/>
            </a:xfrm>
          </p:grpSpPr>
          <p:grpSp>
            <p:nvGrpSpPr>
              <p:cNvPr id="494" name="Google Shape;494;g92c9baa681_0_0"/>
              <p:cNvGrpSpPr/>
              <p:nvPr/>
            </p:nvGrpSpPr>
            <p:grpSpPr>
              <a:xfrm>
                <a:off x="11923160" y="2399874"/>
                <a:ext cx="2273031" cy="2275018"/>
                <a:chOff x="2760730" y="1384339"/>
                <a:chExt cx="1554481" cy="1555840"/>
              </a:xfrm>
            </p:grpSpPr>
            <p:grpSp>
              <p:nvGrpSpPr>
                <p:cNvPr id="495" name="Google Shape;495;g92c9baa681_0_0"/>
                <p:cNvGrpSpPr/>
                <p:nvPr/>
              </p:nvGrpSpPr>
              <p:grpSpPr>
                <a:xfrm>
                  <a:off x="2914545" y="1538157"/>
                  <a:ext cx="1246852" cy="1248214"/>
                  <a:chOff x="1201738" y="1663700"/>
                  <a:chExt cx="1454150" cy="1455738"/>
                </a:xfrm>
              </p:grpSpPr>
              <p:sp>
                <p:nvSpPr>
                  <p:cNvPr id="496" name="Google Shape;496;g92c9baa681_0_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97" name="Google Shape;497;g92c9baa681_0_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98" name="Google Shape;498;g92c9baa681_0_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499" name="Google Shape;499;g92c9baa681_0_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500" name="Google Shape;500;g92c9baa681_0_0"/>
                <p:cNvGrpSpPr/>
                <p:nvPr/>
              </p:nvGrpSpPr>
              <p:grpSpPr>
                <a:xfrm>
                  <a:off x="2760730" y="1384339"/>
                  <a:ext cx="1554481" cy="1555840"/>
                  <a:chOff x="1022350" y="1484312"/>
                  <a:chExt cx="1812925" cy="1814513"/>
                </a:xfrm>
              </p:grpSpPr>
              <p:sp>
                <p:nvSpPr>
                  <p:cNvPr id="501" name="Google Shape;501;g92c9baa681_0_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02" name="Google Shape;502;g92c9baa681_0_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03" name="Google Shape;503;g92c9baa681_0_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04" name="Google Shape;504;g92c9baa681_0_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sp>
            <p:nvSpPr>
              <p:cNvPr id="505" name="Google Shape;505;g92c9baa681_0_0"/>
              <p:cNvSpPr/>
              <p:nvPr/>
            </p:nvSpPr>
            <p:spPr>
              <a:xfrm>
                <a:off x="11597351" y="3058552"/>
                <a:ext cx="2937037" cy="590544"/>
              </a:xfrm>
              <a:prstGeom prst="rect">
                <a:avLst/>
              </a:prstGeom>
              <a:solidFill>
                <a:srgbClr val="59595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Testing</a:t>
                </a:r>
                <a:endParaRPr sz="2200" b="0" i="0" u="none" strike="noStrike" cap="none">
                  <a:solidFill>
                    <a:schemeClr val="lt1"/>
                  </a:solidFill>
                  <a:latin typeface="Open Sans"/>
                  <a:ea typeface="Open Sans"/>
                  <a:cs typeface="Open Sans"/>
                  <a:sym typeface="Open Sans"/>
                </a:endParaRPr>
              </a:p>
            </p:txBody>
          </p:sp>
        </p:grpSp>
        <p:grpSp>
          <p:nvGrpSpPr>
            <p:cNvPr id="506" name="Google Shape;506;g92c9baa681_0_0"/>
            <p:cNvGrpSpPr/>
            <p:nvPr/>
          </p:nvGrpSpPr>
          <p:grpSpPr>
            <a:xfrm>
              <a:off x="7055295" y="1523997"/>
              <a:ext cx="2258986" cy="1659799"/>
              <a:chOff x="11468388" y="2399874"/>
              <a:chExt cx="3096299" cy="2275018"/>
            </a:xfrm>
          </p:grpSpPr>
          <p:grpSp>
            <p:nvGrpSpPr>
              <p:cNvPr id="507" name="Google Shape;507;g92c9baa681_0_0"/>
              <p:cNvGrpSpPr/>
              <p:nvPr/>
            </p:nvGrpSpPr>
            <p:grpSpPr>
              <a:xfrm>
                <a:off x="11923160" y="2399874"/>
                <a:ext cx="2273031" cy="2275018"/>
                <a:chOff x="2760730" y="1384339"/>
                <a:chExt cx="1554481" cy="1555840"/>
              </a:xfrm>
            </p:grpSpPr>
            <p:grpSp>
              <p:nvGrpSpPr>
                <p:cNvPr id="508" name="Google Shape;508;g92c9baa681_0_0"/>
                <p:cNvGrpSpPr/>
                <p:nvPr/>
              </p:nvGrpSpPr>
              <p:grpSpPr>
                <a:xfrm>
                  <a:off x="2914545" y="1538157"/>
                  <a:ext cx="1246852" cy="1248214"/>
                  <a:chOff x="1201738" y="1663700"/>
                  <a:chExt cx="1454150" cy="1455738"/>
                </a:xfrm>
              </p:grpSpPr>
              <p:sp>
                <p:nvSpPr>
                  <p:cNvPr id="509" name="Google Shape;509;g92c9baa681_0_0"/>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0" name="Google Shape;510;g92c9baa681_0_0"/>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1" name="Google Shape;511;g92c9baa681_0_0"/>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2" name="Google Shape;512;g92c9baa681_0_0"/>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513" name="Google Shape;513;g92c9baa681_0_0"/>
                <p:cNvGrpSpPr/>
                <p:nvPr/>
              </p:nvGrpSpPr>
              <p:grpSpPr>
                <a:xfrm>
                  <a:off x="2760730" y="1384339"/>
                  <a:ext cx="1554481" cy="1555840"/>
                  <a:chOff x="1022350" y="1484312"/>
                  <a:chExt cx="1812925" cy="1814513"/>
                </a:xfrm>
              </p:grpSpPr>
              <p:sp>
                <p:nvSpPr>
                  <p:cNvPr id="514" name="Google Shape;514;g92c9baa681_0_0"/>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5" name="Google Shape;515;g92c9baa681_0_0"/>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6" name="Google Shape;516;g92c9baa681_0_0"/>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517" name="Google Shape;517;g92c9baa681_0_0"/>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grpSp>
          </p:grpSp>
          <p:sp>
            <p:nvSpPr>
              <p:cNvPr id="518" name="Google Shape;518;g92c9baa681_0_0"/>
              <p:cNvSpPr/>
              <p:nvPr/>
            </p:nvSpPr>
            <p:spPr>
              <a:xfrm>
                <a:off x="11468388" y="3002240"/>
                <a:ext cx="3096299" cy="590544"/>
              </a:xfrm>
              <a:prstGeom prst="rect">
                <a:avLst/>
              </a:prstGeom>
              <a:solidFill>
                <a:srgbClr val="CE6A67"/>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Build</a:t>
                </a:r>
                <a:endParaRPr sz="2200" b="0" i="0" u="none" strike="noStrike" cap="none">
                  <a:solidFill>
                    <a:schemeClr val="lt1"/>
                  </a:solidFill>
                  <a:latin typeface="Open Sans"/>
                  <a:ea typeface="Open Sans"/>
                  <a:cs typeface="Open Sans"/>
                  <a:sym typeface="Open Sans"/>
                </a:endParaRPr>
              </a:p>
            </p:txBody>
          </p:sp>
        </p:grpSp>
        <p:pic>
          <p:nvPicPr>
            <p:cNvPr id="519" name="Google Shape;519;g92c9baa681_0_0" descr="Image result for Jenkins&quot;"/>
            <p:cNvPicPr preferRelativeResize="0"/>
            <p:nvPr/>
          </p:nvPicPr>
          <p:blipFill rotWithShape="1">
            <a:blip r:embed="rId3">
              <a:alphaModFix/>
            </a:blip>
            <a:srcRect/>
            <a:stretch/>
          </p:blipFill>
          <p:spPr>
            <a:xfrm>
              <a:off x="7061200" y="3352800"/>
              <a:ext cx="2319130" cy="3200400"/>
            </a:xfrm>
            <a:prstGeom prst="rect">
              <a:avLst/>
            </a:prstGeom>
            <a:noFill/>
            <a:ln>
              <a:noFill/>
            </a:ln>
          </p:spPr>
        </p:pic>
      </p:grpSp>
      <p:sp>
        <p:nvSpPr>
          <p:cNvPr id="520" name="Google Shape;520;g92c9baa681_0_0"/>
          <p:cNvSpPr txBox="1"/>
          <p:nvPr/>
        </p:nvSpPr>
        <p:spPr>
          <a:xfrm>
            <a:off x="1902091" y="1163309"/>
            <a:ext cx="124518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Jenkins is used to perform different roles:</a:t>
            </a:r>
            <a:endParaRPr sz="1400" b="0" i="0" u="none" strike="noStrike" cap="none">
              <a:solidFill>
                <a:srgbClr val="000000"/>
              </a:solidFill>
              <a:latin typeface="Arial"/>
              <a:ea typeface="Arial"/>
              <a:cs typeface="Arial"/>
              <a:sym typeface="Arial"/>
            </a:endParaRPr>
          </a:p>
        </p:txBody>
      </p:sp>
      <p:pic>
        <p:nvPicPr>
          <p:cNvPr id="521" name="Google Shape;521;g92c9baa681_0_0"/>
          <p:cNvPicPr preferRelativeResize="0"/>
          <p:nvPr/>
        </p:nvPicPr>
        <p:blipFill rotWithShape="1">
          <a:blip r:embed="rId4">
            <a:alphaModFix/>
          </a:blip>
          <a:srcRect/>
          <a:stretch/>
        </p:blipFill>
        <p:spPr>
          <a:xfrm>
            <a:off x="4867255" y="756851"/>
            <a:ext cx="6569391" cy="365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2"/>
          <p:cNvSpPr txBox="1"/>
          <p:nvPr/>
        </p:nvSpPr>
        <p:spPr>
          <a:xfrm>
            <a:off x="12930250" y="1872982"/>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20 Min.</a:t>
            </a:r>
            <a:endParaRPr sz="2200" b="1" i="0" u="none" strike="noStrike" cap="none">
              <a:solidFill>
                <a:srgbClr val="3F3F3F"/>
              </a:solidFill>
              <a:latin typeface="Open Sans"/>
              <a:ea typeface="Open Sans"/>
              <a:cs typeface="Open Sans"/>
              <a:sym typeface="Open Sans"/>
            </a:endParaRPr>
          </a:p>
        </p:txBody>
      </p:sp>
      <p:sp>
        <p:nvSpPr>
          <p:cNvPr id="528" name="Google Shape;528;p12"/>
          <p:cNvSpPr txBox="1"/>
          <p:nvPr/>
        </p:nvSpPr>
        <p:spPr>
          <a:xfrm>
            <a:off x="1185053" y="2982735"/>
            <a:ext cx="12323700" cy="1458635"/>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Problem Statement:</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Set up and run Jenkins.</a:t>
            </a:r>
            <a:endParaRPr sz="2200" b="1" i="0" u="none" strike="noStrike" cap="none" dirty="0">
              <a:solidFill>
                <a:srgbClr val="3F3F3F"/>
              </a:solidFill>
              <a:latin typeface="Open Sans"/>
              <a:ea typeface="Open Sans"/>
              <a:cs typeface="Open Sans"/>
              <a:sym typeface="Open Sans"/>
            </a:endParaRPr>
          </a:p>
          <a:p>
            <a:pPr marL="685800" marR="0" lvl="0" indent="-279400" algn="l" rtl="0">
              <a:lnSpc>
                <a:spcPct val="150000"/>
              </a:lnSpc>
              <a:spcBef>
                <a:spcPts val="1000"/>
              </a:spcBef>
              <a:spcAft>
                <a:spcPts val="0"/>
              </a:spcAft>
              <a:buClr>
                <a:srgbClr val="000000"/>
              </a:buClr>
              <a:buSzPts val="2200"/>
              <a:buFont typeface="Arial"/>
              <a:buNone/>
            </a:pPr>
            <a:endParaRPr sz="2200" b="1"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dirty="0">
              <a:solidFill>
                <a:srgbClr val="3F3F3F"/>
              </a:solidFill>
              <a:latin typeface="Open Sans"/>
              <a:ea typeface="Open Sans"/>
              <a:cs typeface="Open Sans"/>
              <a:sym typeface="Open Sans"/>
            </a:endParaRPr>
          </a:p>
        </p:txBody>
      </p:sp>
      <p:sp>
        <p:nvSpPr>
          <p:cNvPr id="529" name="Google Shape;529;p1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a:solidFill>
                  <a:schemeClr val="lt1"/>
                </a:solidFill>
                <a:latin typeface="Open Sans"/>
                <a:ea typeface="Open Sans"/>
                <a:cs typeface="Open Sans"/>
                <a:sym typeface="Open Sans"/>
              </a:rPr>
              <a:t>Setting Up Jenkins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Unassisted Practice: Guidelines</a:t>
            </a:r>
            <a:endParaRPr/>
          </a:p>
        </p:txBody>
      </p:sp>
      <p:sp>
        <p:nvSpPr>
          <p:cNvPr id="535" name="Google Shape;535;p13"/>
          <p:cNvSpPr txBox="1"/>
          <p:nvPr/>
        </p:nvSpPr>
        <p:spPr>
          <a:xfrm>
            <a:off x="2133600" y="2057400"/>
            <a:ext cx="7074000" cy="2958728"/>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set up Jenkins:</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Download the Java Runtime Environment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Download and install the Jenkins app</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536" name="Google Shape;536;p13"/>
          <p:cNvPicPr preferRelativeResize="0"/>
          <p:nvPr/>
        </p:nvPicPr>
        <p:blipFill rotWithShape="1">
          <a:blip r:embed="rId3">
            <a:alphaModFix/>
          </a:blip>
          <a:srcRect/>
          <a:stretch/>
        </p:blipFill>
        <p:spPr>
          <a:xfrm>
            <a:off x="4177469" y="756851"/>
            <a:ext cx="7948963" cy="3657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sz="2800" b="1" i="0" u="none" strike="noStrike" cap="none">
                <a:solidFill>
                  <a:schemeClr val="lt1"/>
                </a:solidFill>
                <a:latin typeface="Open Sans"/>
                <a:ea typeface="Open Sans"/>
                <a:cs typeface="Open Sans"/>
                <a:sym typeface="Open Sans"/>
              </a:rPr>
              <a:t>Jenkins as a CI Tool</a:t>
            </a:r>
            <a:endParaRPr sz="2800" b="0" i="0" u="none" strike="noStrike" cap="none">
              <a:solidFill>
                <a:schemeClr val="lt1"/>
              </a:solidFill>
              <a:latin typeface="Open Sans"/>
              <a:ea typeface="Open Sans"/>
              <a:cs typeface="Open Sans"/>
              <a:sym typeface="Open Sans"/>
            </a:endParaRPr>
          </a:p>
          <a:p>
            <a:pPr marL="457200" lvl="0" indent="-22860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Stages of a CI/CD Pipeline</a:t>
            </a:r>
            <a:endParaRPr/>
          </a:p>
        </p:txBody>
      </p:sp>
      <p:sp>
        <p:nvSpPr>
          <p:cNvPr id="548" name="Google Shape;548;p50"/>
          <p:cNvSpPr txBox="1"/>
          <p:nvPr/>
        </p:nvSpPr>
        <p:spPr>
          <a:xfrm>
            <a:off x="1275550" y="1371600"/>
            <a:ext cx="13704899"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A CI/CD pipeline is essentially a runnable specification of the steps that need to be performed in order to deliver a new version of a software product. A CI/CD pipeline usually has the following stages:</a:t>
            </a:r>
            <a:endParaRPr sz="2200" b="0" i="0" u="none" strike="noStrike" cap="none">
              <a:solidFill>
                <a:srgbClr val="3F3F3F"/>
              </a:solidFill>
              <a:latin typeface="Open Sans"/>
              <a:ea typeface="Open Sans"/>
              <a:cs typeface="Open Sans"/>
              <a:sym typeface="Open Sans"/>
            </a:endParaRPr>
          </a:p>
        </p:txBody>
      </p:sp>
      <p:pic>
        <p:nvPicPr>
          <p:cNvPr id="549" name="Google Shape;549;p50"/>
          <p:cNvPicPr preferRelativeResize="0"/>
          <p:nvPr/>
        </p:nvPicPr>
        <p:blipFill rotWithShape="1">
          <a:blip r:embed="rId3">
            <a:alphaModFix/>
          </a:blip>
          <a:srcRect/>
          <a:stretch/>
        </p:blipFill>
        <p:spPr>
          <a:xfrm>
            <a:off x="2374900" y="2928409"/>
            <a:ext cx="11506200" cy="4124325"/>
          </a:xfrm>
          <a:prstGeom prst="rect">
            <a:avLst/>
          </a:prstGeom>
          <a:noFill/>
          <a:ln>
            <a:noFill/>
          </a:ln>
        </p:spPr>
      </p:pic>
      <p:pic>
        <p:nvPicPr>
          <p:cNvPr id="550" name="Google Shape;550;p50"/>
          <p:cNvPicPr preferRelativeResize="0"/>
          <p:nvPr/>
        </p:nvPicPr>
        <p:blipFill rotWithShape="1">
          <a:blip r:embed="rId4">
            <a:alphaModFix/>
          </a:blip>
          <a:srcRect/>
          <a:stretch/>
        </p:blipFill>
        <p:spPr>
          <a:xfrm>
            <a:off x="4867255" y="756851"/>
            <a:ext cx="6569391" cy="3657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1000"/>
              </a:spcBef>
              <a:spcAft>
                <a:spcPts val="0"/>
              </a:spcAft>
              <a:buClr>
                <a:schemeClr val="dk1"/>
              </a:buClr>
              <a:buSzPts val="2800"/>
              <a:buFont typeface="Arial"/>
              <a:buNone/>
            </a:pPr>
            <a:r>
              <a:rPr lang="en-US" sz="2800" b="1" i="0" u="none" strike="noStrike" cap="none">
                <a:solidFill>
                  <a:schemeClr val="lt1"/>
                </a:solidFill>
                <a:latin typeface="Open Sans"/>
                <a:ea typeface="Open Sans"/>
                <a:cs typeface="Open Sans"/>
                <a:sym typeface="Open Sans"/>
              </a:rPr>
              <a:t>CI/CD Pipeline with Jenkins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How to Achieve CI with Jenkins?</a:t>
            </a:r>
            <a:endParaRPr/>
          </a:p>
        </p:txBody>
      </p:sp>
      <p:sp>
        <p:nvSpPr>
          <p:cNvPr id="556" name="Google Shape;556;p48"/>
          <p:cNvSpPr txBox="1"/>
          <p:nvPr/>
        </p:nvSpPr>
        <p:spPr>
          <a:xfrm>
            <a:off x="1229450" y="7490425"/>
            <a:ext cx="48111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Group of developers commit changes at regular intervals</a:t>
            </a:r>
            <a:endParaRPr sz="2200" b="0" i="0" u="none" strike="noStrike" cap="none">
              <a:solidFill>
                <a:srgbClr val="3F3F3F"/>
              </a:solidFill>
              <a:latin typeface="Open Sans"/>
              <a:ea typeface="Open Sans"/>
              <a:cs typeface="Open Sans"/>
              <a:sym typeface="Open Sans"/>
            </a:endParaRPr>
          </a:p>
        </p:txBody>
      </p:sp>
      <p:pic>
        <p:nvPicPr>
          <p:cNvPr id="557" name="Google Shape;557;p48"/>
          <p:cNvPicPr preferRelativeResize="0"/>
          <p:nvPr/>
        </p:nvPicPr>
        <p:blipFill rotWithShape="1">
          <a:blip r:embed="rId3">
            <a:alphaModFix/>
          </a:blip>
          <a:srcRect/>
          <a:stretch/>
        </p:blipFill>
        <p:spPr>
          <a:xfrm>
            <a:off x="2920625" y="6061684"/>
            <a:ext cx="1428750" cy="1428750"/>
          </a:xfrm>
          <a:prstGeom prst="rect">
            <a:avLst/>
          </a:prstGeom>
          <a:noFill/>
          <a:ln>
            <a:noFill/>
          </a:ln>
        </p:spPr>
      </p:pic>
      <p:pic>
        <p:nvPicPr>
          <p:cNvPr id="558" name="Google Shape;558;p48"/>
          <p:cNvPicPr preferRelativeResize="0"/>
          <p:nvPr/>
        </p:nvPicPr>
        <p:blipFill rotWithShape="1">
          <a:blip r:embed="rId4">
            <a:alphaModFix/>
          </a:blip>
          <a:srcRect/>
          <a:stretch/>
        </p:blipFill>
        <p:spPr>
          <a:xfrm>
            <a:off x="2920625" y="3055809"/>
            <a:ext cx="1428750" cy="1428750"/>
          </a:xfrm>
          <a:prstGeom prst="rect">
            <a:avLst/>
          </a:prstGeom>
          <a:noFill/>
          <a:ln>
            <a:noFill/>
          </a:ln>
        </p:spPr>
      </p:pic>
      <p:pic>
        <p:nvPicPr>
          <p:cNvPr id="559" name="Google Shape;559;p48"/>
          <p:cNvPicPr preferRelativeResize="0"/>
          <p:nvPr/>
        </p:nvPicPr>
        <p:blipFill rotWithShape="1">
          <a:blip r:embed="rId5">
            <a:alphaModFix/>
          </a:blip>
          <a:srcRect/>
          <a:stretch/>
        </p:blipFill>
        <p:spPr>
          <a:xfrm>
            <a:off x="8194454" y="2932051"/>
            <a:ext cx="1161351" cy="1603649"/>
          </a:xfrm>
          <a:prstGeom prst="rect">
            <a:avLst/>
          </a:prstGeom>
          <a:noFill/>
          <a:ln>
            <a:noFill/>
          </a:ln>
        </p:spPr>
      </p:pic>
      <p:pic>
        <p:nvPicPr>
          <p:cNvPr id="560" name="Google Shape;560;p48"/>
          <p:cNvPicPr preferRelativeResize="0"/>
          <p:nvPr/>
        </p:nvPicPr>
        <p:blipFill rotWithShape="1">
          <a:blip r:embed="rId6">
            <a:alphaModFix/>
          </a:blip>
          <a:srcRect/>
          <a:stretch/>
        </p:blipFill>
        <p:spPr>
          <a:xfrm>
            <a:off x="12394801" y="2750473"/>
            <a:ext cx="1894200" cy="1894200"/>
          </a:xfrm>
          <a:prstGeom prst="rect">
            <a:avLst/>
          </a:prstGeom>
          <a:noFill/>
          <a:ln>
            <a:noFill/>
          </a:ln>
        </p:spPr>
      </p:pic>
      <p:cxnSp>
        <p:nvCxnSpPr>
          <p:cNvPr id="561" name="Google Shape;561;p48"/>
          <p:cNvCxnSpPr>
            <a:stCxn id="557" idx="0"/>
            <a:endCxn id="558" idx="2"/>
          </p:cNvCxnSpPr>
          <p:nvPr/>
        </p:nvCxnSpPr>
        <p:spPr>
          <a:xfrm rot="10800000">
            <a:off x="3635000" y="4484584"/>
            <a:ext cx="0" cy="1577100"/>
          </a:xfrm>
          <a:prstGeom prst="straightConnector1">
            <a:avLst/>
          </a:prstGeom>
          <a:noFill/>
          <a:ln w="28575" cap="flat" cmpd="sng">
            <a:solidFill>
              <a:srgbClr val="2F5496"/>
            </a:solidFill>
            <a:prstDash val="solid"/>
            <a:round/>
            <a:headEnd type="none" w="sm" len="sm"/>
            <a:tailEnd type="triangle" w="med" len="med"/>
          </a:ln>
        </p:spPr>
      </p:cxnSp>
      <p:cxnSp>
        <p:nvCxnSpPr>
          <p:cNvPr id="562" name="Google Shape;562;p48"/>
          <p:cNvCxnSpPr>
            <a:stCxn id="558" idx="3"/>
            <a:endCxn id="559" idx="1"/>
          </p:cNvCxnSpPr>
          <p:nvPr/>
        </p:nvCxnSpPr>
        <p:spPr>
          <a:xfrm rot="10800000" flipH="1">
            <a:off x="4349375" y="3733884"/>
            <a:ext cx="3845100" cy="36300"/>
          </a:xfrm>
          <a:prstGeom prst="straightConnector1">
            <a:avLst/>
          </a:prstGeom>
          <a:noFill/>
          <a:ln w="28575" cap="flat" cmpd="sng">
            <a:solidFill>
              <a:srgbClr val="2F5496"/>
            </a:solidFill>
            <a:prstDash val="solid"/>
            <a:round/>
            <a:headEnd type="none" w="sm" len="sm"/>
            <a:tailEnd type="triangle" w="med" len="med"/>
          </a:ln>
        </p:spPr>
      </p:cxnSp>
      <p:cxnSp>
        <p:nvCxnSpPr>
          <p:cNvPr id="563" name="Google Shape;563;p48"/>
          <p:cNvCxnSpPr>
            <a:stCxn id="559" idx="3"/>
          </p:cNvCxnSpPr>
          <p:nvPr/>
        </p:nvCxnSpPr>
        <p:spPr>
          <a:xfrm rot="10800000" flipH="1">
            <a:off x="9355805" y="3723075"/>
            <a:ext cx="3222000" cy="10800"/>
          </a:xfrm>
          <a:prstGeom prst="straightConnector1">
            <a:avLst/>
          </a:prstGeom>
          <a:noFill/>
          <a:ln w="28575" cap="flat" cmpd="sng">
            <a:solidFill>
              <a:srgbClr val="00FF00"/>
            </a:solidFill>
            <a:prstDash val="solid"/>
            <a:round/>
            <a:headEnd type="none" w="sm" len="sm"/>
            <a:tailEnd type="triangle" w="med" len="med"/>
          </a:ln>
        </p:spPr>
      </p:cxnSp>
      <p:cxnSp>
        <p:nvCxnSpPr>
          <p:cNvPr id="564" name="Google Shape;564;p48"/>
          <p:cNvCxnSpPr>
            <a:stCxn id="559" idx="2"/>
          </p:cNvCxnSpPr>
          <p:nvPr/>
        </p:nvCxnSpPr>
        <p:spPr>
          <a:xfrm>
            <a:off x="8775129" y="4535700"/>
            <a:ext cx="4200" cy="2256300"/>
          </a:xfrm>
          <a:prstGeom prst="straightConnector1">
            <a:avLst/>
          </a:prstGeom>
          <a:noFill/>
          <a:ln w="28575" cap="flat" cmpd="sng">
            <a:solidFill>
              <a:srgbClr val="FF0000"/>
            </a:solidFill>
            <a:prstDash val="solid"/>
            <a:round/>
            <a:headEnd type="none" w="sm" len="sm"/>
            <a:tailEnd type="none" w="sm" len="sm"/>
          </a:ln>
        </p:spPr>
      </p:cxnSp>
      <p:cxnSp>
        <p:nvCxnSpPr>
          <p:cNvPr id="565" name="Google Shape;565;p48"/>
          <p:cNvCxnSpPr>
            <a:endCxn id="557" idx="3"/>
          </p:cNvCxnSpPr>
          <p:nvPr/>
        </p:nvCxnSpPr>
        <p:spPr>
          <a:xfrm rot="10800000">
            <a:off x="4349375" y="6776059"/>
            <a:ext cx="4443300" cy="0"/>
          </a:xfrm>
          <a:prstGeom prst="straightConnector1">
            <a:avLst/>
          </a:prstGeom>
          <a:noFill/>
          <a:ln w="28575" cap="flat" cmpd="sng">
            <a:solidFill>
              <a:srgbClr val="FF0000"/>
            </a:solidFill>
            <a:prstDash val="solid"/>
            <a:round/>
            <a:headEnd type="none" w="sm" len="sm"/>
            <a:tailEnd type="triangle" w="med" len="med"/>
          </a:ln>
        </p:spPr>
      </p:cxnSp>
      <p:sp>
        <p:nvSpPr>
          <p:cNvPr id="566" name="Google Shape;566;p48"/>
          <p:cNvSpPr txBox="1"/>
          <p:nvPr/>
        </p:nvSpPr>
        <p:spPr>
          <a:xfrm>
            <a:off x="1950350" y="2063175"/>
            <a:ext cx="33693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All the commits are built</a:t>
            </a:r>
            <a:endParaRPr sz="2200" b="0" i="0" u="none" strike="noStrike" cap="none">
              <a:solidFill>
                <a:srgbClr val="3F3F3F"/>
              </a:solidFill>
              <a:latin typeface="Open Sans"/>
              <a:ea typeface="Open Sans"/>
              <a:cs typeface="Open Sans"/>
              <a:sym typeface="Open Sans"/>
            </a:endParaRPr>
          </a:p>
        </p:txBody>
      </p:sp>
      <p:sp>
        <p:nvSpPr>
          <p:cNvPr id="567" name="Google Shape;567;p48"/>
          <p:cNvSpPr txBox="1"/>
          <p:nvPr/>
        </p:nvSpPr>
        <p:spPr>
          <a:xfrm>
            <a:off x="6995325" y="2063175"/>
            <a:ext cx="33693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Jenkins CI will check the builds</a:t>
            </a:r>
            <a:endParaRPr sz="2200" b="0" i="0" u="none" strike="noStrike" cap="none">
              <a:solidFill>
                <a:srgbClr val="3F3F3F"/>
              </a:solidFill>
              <a:latin typeface="Open Sans"/>
              <a:ea typeface="Open Sans"/>
              <a:cs typeface="Open Sans"/>
              <a:sym typeface="Open Sans"/>
            </a:endParaRPr>
          </a:p>
        </p:txBody>
      </p:sp>
      <p:sp>
        <p:nvSpPr>
          <p:cNvPr id="568" name="Google Shape;568;p48"/>
          <p:cNvSpPr txBox="1"/>
          <p:nvPr/>
        </p:nvSpPr>
        <p:spPr>
          <a:xfrm>
            <a:off x="9355800" y="3010275"/>
            <a:ext cx="33693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If build is ok</a:t>
            </a:r>
            <a:endParaRPr sz="2200" b="0" i="0" u="none" strike="noStrike" cap="none">
              <a:solidFill>
                <a:srgbClr val="3F3F3F"/>
              </a:solidFill>
              <a:latin typeface="Open Sans"/>
              <a:ea typeface="Open Sans"/>
              <a:cs typeface="Open Sans"/>
              <a:sym typeface="Open Sans"/>
            </a:endParaRPr>
          </a:p>
        </p:txBody>
      </p:sp>
      <p:sp>
        <p:nvSpPr>
          <p:cNvPr id="569" name="Google Shape;569;p48"/>
          <p:cNvSpPr txBox="1"/>
          <p:nvPr/>
        </p:nvSpPr>
        <p:spPr>
          <a:xfrm>
            <a:off x="7539725" y="6939575"/>
            <a:ext cx="33693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Build failed, team notified</a:t>
            </a:r>
            <a:endParaRPr sz="2200" b="0" i="0" u="none" strike="noStrike" cap="none">
              <a:solidFill>
                <a:srgbClr val="3F3F3F"/>
              </a:solidFill>
              <a:latin typeface="Open Sans"/>
              <a:ea typeface="Open Sans"/>
              <a:cs typeface="Open Sans"/>
              <a:sym typeface="Open Sans"/>
            </a:endParaRPr>
          </a:p>
        </p:txBody>
      </p:sp>
      <p:sp>
        <p:nvSpPr>
          <p:cNvPr id="570" name="Google Shape;570;p48"/>
          <p:cNvSpPr txBox="1"/>
          <p:nvPr/>
        </p:nvSpPr>
        <p:spPr>
          <a:xfrm>
            <a:off x="11657250" y="2063175"/>
            <a:ext cx="3369300" cy="6873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Executable code is ready for deployment</a:t>
            </a:r>
            <a:endParaRPr sz="2200" b="0" i="0" u="none" strike="noStrike" cap="none">
              <a:solidFill>
                <a:srgbClr val="3F3F3F"/>
              </a:solidFill>
              <a:latin typeface="Open Sans"/>
              <a:ea typeface="Open Sans"/>
              <a:cs typeface="Open Sans"/>
              <a:sym typeface="Open Sans"/>
            </a:endParaRPr>
          </a:p>
        </p:txBody>
      </p:sp>
      <p:pic>
        <p:nvPicPr>
          <p:cNvPr id="571" name="Google Shape;571;p48"/>
          <p:cNvPicPr preferRelativeResize="0"/>
          <p:nvPr/>
        </p:nvPicPr>
        <p:blipFill rotWithShape="1">
          <a:blip r:embed="rId7">
            <a:alphaModFix/>
          </a:blip>
          <a:srcRect/>
          <a:stretch/>
        </p:blipFill>
        <p:spPr>
          <a:xfrm>
            <a:off x="4177469" y="756851"/>
            <a:ext cx="7948963" cy="365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CI with Jenkins</a:t>
            </a:r>
            <a:endParaRPr/>
          </a:p>
        </p:txBody>
      </p:sp>
      <p:pic>
        <p:nvPicPr>
          <p:cNvPr id="577" name="Google Shape;577;p49"/>
          <p:cNvPicPr preferRelativeResize="0"/>
          <p:nvPr/>
        </p:nvPicPr>
        <p:blipFill rotWithShape="1">
          <a:blip r:embed="rId3">
            <a:alphaModFix/>
          </a:blip>
          <a:srcRect/>
          <a:stretch/>
        </p:blipFill>
        <p:spPr>
          <a:xfrm>
            <a:off x="1197987" y="1371600"/>
            <a:ext cx="13860026" cy="6715149"/>
          </a:xfrm>
          <a:prstGeom prst="rect">
            <a:avLst/>
          </a:prstGeom>
          <a:noFill/>
          <a:ln>
            <a:noFill/>
          </a:ln>
        </p:spPr>
      </p:pic>
      <p:pic>
        <p:nvPicPr>
          <p:cNvPr id="578" name="Google Shape;578;p49"/>
          <p:cNvPicPr preferRelativeResize="0"/>
          <p:nvPr/>
        </p:nvPicPr>
        <p:blipFill rotWithShape="1">
          <a:blip r:embed="rId4">
            <a:alphaModFix/>
          </a:blip>
          <a:srcRect/>
          <a:stretch/>
        </p:blipFill>
        <p:spPr>
          <a:xfrm>
            <a:off x="6112413" y="756851"/>
            <a:ext cx="4079075"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sz="2800" b="1" i="0" u="none" strike="noStrike" cap="none">
                <a:solidFill>
                  <a:schemeClr val="lt1"/>
                </a:solidFill>
                <a:latin typeface="Open Sans"/>
                <a:ea typeface="Open Sans"/>
                <a:cs typeface="Open Sans"/>
                <a:sym typeface="Open Sans"/>
              </a:rPr>
              <a:t>Understanding Jenkins Build Jobs</a:t>
            </a:r>
            <a:endParaRPr sz="2800" b="0" i="0" u="none" strike="noStrike" cap="none">
              <a:solidFill>
                <a:schemeClr val="lt1"/>
              </a:solidFill>
              <a:latin typeface="Open Sans"/>
              <a:ea typeface="Open Sans"/>
              <a:cs typeface="Open Sans"/>
              <a:sym typeface="Open Sans"/>
            </a:endParaRPr>
          </a:p>
          <a:p>
            <a:pPr marL="457200" lvl="0" indent="-22860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Jenkins Build Jobs</a:t>
            </a:r>
            <a:endParaRPr/>
          </a:p>
        </p:txBody>
      </p:sp>
      <p:sp>
        <p:nvSpPr>
          <p:cNvPr id="590" name="Google Shape;590;p19"/>
          <p:cNvSpPr>
            <a:spLocks noGrp="1"/>
          </p:cNvSpPr>
          <p:nvPr>
            <p:ph type="body" idx="4294967295"/>
          </p:nvPr>
        </p:nvSpPr>
        <p:spPr>
          <a:xfrm>
            <a:off x="1902100" y="1407875"/>
            <a:ext cx="12451800" cy="12555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115000"/>
              </a:lnSpc>
              <a:spcBef>
                <a:spcPts val="1000"/>
              </a:spcBef>
              <a:spcAft>
                <a:spcPts val="0"/>
              </a:spcAft>
              <a:buSzPts val="2800"/>
              <a:buNone/>
            </a:pPr>
            <a:r>
              <a:rPr lang="en-US" sz="2200">
                <a:solidFill>
                  <a:srgbClr val="3F3F3F"/>
                </a:solidFill>
                <a:latin typeface="Open Sans"/>
                <a:ea typeface="Open Sans"/>
                <a:cs typeface="Open Sans"/>
                <a:sym typeface="Open Sans"/>
              </a:rPr>
              <a:t>You can create new build jobs by clicking on the </a:t>
            </a:r>
            <a:r>
              <a:rPr lang="en-US" sz="2200" i="1">
                <a:solidFill>
                  <a:srgbClr val="3F3F3F"/>
                </a:solidFill>
                <a:latin typeface="Open Sans"/>
                <a:ea typeface="Open Sans"/>
                <a:cs typeface="Open Sans"/>
                <a:sym typeface="Open Sans"/>
              </a:rPr>
              <a:t>New Item</a:t>
            </a:r>
            <a:r>
              <a:rPr lang="en-US" sz="2200">
                <a:solidFill>
                  <a:srgbClr val="3F3F3F"/>
                </a:solidFill>
                <a:latin typeface="Open Sans"/>
                <a:ea typeface="Open Sans"/>
                <a:cs typeface="Open Sans"/>
                <a:sym typeface="Open Sans"/>
              </a:rPr>
              <a:t> button shown in the UI below. This will give you the list of build jobs available in Jenkins to choose from.</a:t>
            </a:r>
            <a:endParaRPr sz="2200">
              <a:solidFill>
                <a:srgbClr val="3F3F3F"/>
              </a:solidFill>
              <a:latin typeface="Open Sans"/>
              <a:ea typeface="Open Sans"/>
              <a:cs typeface="Open Sans"/>
              <a:sym typeface="Open Sans"/>
            </a:endParaRPr>
          </a:p>
        </p:txBody>
      </p:sp>
      <p:pic>
        <p:nvPicPr>
          <p:cNvPr id="591" name="Google Shape;591;p19"/>
          <p:cNvPicPr preferRelativeResize="0"/>
          <p:nvPr/>
        </p:nvPicPr>
        <p:blipFill rotWithShape="1">
          <a:blip r:embed="rId3">
            <a:alphaModFix/>
          </a:blip>
          <a:srcRect/>
          <a:stretch/>
        </p:blipFill>
        <p:spPr>
          <a:xfrm>
            <a:off x="1902100" y="3062600"/>
            <a:ext cx="6614945" cy="5277175"/>
          </a:xfrm>
          <a:prstGeom prst="rect">
            <a:avLst/>
          </a:prstGeom>
          <a:noFill/>
          <a:ln>
            <a:noFill/>
          </a:ln>
        </p:spPr>
      </p:pic>
      <p:sp>
        <p:nvSpPr>
          <p:cNvPr id="592" name="Google Shape;592;p19"/>
          <p:cNvSpPr>
            <a:spLocks noGrp="1"/>
          </p:cNvSpPr>
          <p:nvPr>
            <p:ph type="body" idx="4294967295"/>
          </p:nvPr>
        </p:nvSpPr>
        <p:spPr>
          <a:xfrm>
            <a:off x="9355150" y="3911552"/>
            <a:ext cx="5971200" cy="40149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0" rIns="91425" bIns="0" anchor="ctr" anchorCtr="0">
            <a:noAutofit/>
          </a:bodyPr>
          <a:lstStyle/>
          <a:p>
            <a:pPr marL="0" lvl="0" indent="0" algn="l" rtl="0">
              <a:lnSpc>
                <a:spcPct val="115000"/>
              </a:lnSpc>
              <a:spcBef>
                <a:spcPts val="1000"/>
              </a:spcBef>
              <a:spcAft>
                <a:spcPts val="0"/>
              </a:spcAft>
              <a:buSzPts val="2800"/>
              <a:buNone/>
            </a:pPr>
            <a:r>
              <a:rPr lang="en-US" sz="2200">
                <a:solidFill>
                  <a:srgbClr val="3F3F3F"/>
                </a:solidFill>
                <a:latin typeface="Open Sans"/>
                <a:ea typeface="Open Sans"/>
                <a:cs typeface="Open Sans"/>
                <a:sym typeface="Open Sans"/>
              </a:rPr>
              <a:t>Types of build job in Jenkins:</a:t>
            </a:r>
            <a:endParaRPr sz="2200">
              <a:solidFill>
                <a:srgbClr val="3F3F3F"/>
              </a:solidFill>
              <a:latin typeface="Open Sans"/>
              <a:ea typeface="Open Sans"/>
              <a:cs typeface="Open Sans"/>
              <a:sym typeface="Open Sans"/>
            </a:endParaRPr>
          </a:p>
          <a:p>
            <a:pPr marL="457200" lvl="0" indent="-368300" algn="l" rtl="0">
              <a:lnSpc>
                <a:spcPct val="115000"/>
              </a:lnSpc>
              <a:spcBef>
                <a:spcPts val="100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Freestyle project</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Maven project</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External job</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Multi-configuration project</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Pipeline</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Folder</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GitHub organization</a:t>
            </a:r>
            <a:endParaRPr sz="2200">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3F3F3F"/>
              </a:buClr>
              <a:buSzPts val="2200"/>
              <a:buFont typeface="Open Sans"/>
              <a:buChar char="●"/>
            </a:pPr>
            <a:r>
              <a:rPr lang="en-US" sz="2200">
                <a:solidFill>
                  <a:srgbClr val="3F3F3F"/>
                </a:solidFill>
                <a:latin typeface="Open Sans"/>
                <a:ea typeface="Open Sans"/>
                <a:cs typeface="Open Sans"/>
                <a:sym typeface="Open Sans"/>
              </a:rPr>
              <a:t>Multibranch pipeline</a:t>
            </a:r>
            <a:endParaRPr sz="2200">
              <a:solidFill>
                <a:srgbClr val="3F3F3F"/>
              </a:solidFill>
              <a:latin typeface="Open Sans"/>
              <a:ea typeface="Open Sans"/>
              <a:cs typeface="Open Sans"/>
              <a:sym typeface="Open Sans"/>
            </a:endParaRPr>
          </a:p>
        </p:txBody>
      </p:sp>
      <p:pic>
        <p:nvPicPr>
          <p:cNvPr id="593" name="Google Shape;593;p19"/>
          <p:cNvPicPr preferRelativeResize="0"/>
          <p:nvPr/>
        </p:nvPicPr>
        <p:blipFill rotWithShape="1">
          <a:blip r:embed="rId4">
            <a:alphaModFix/>
          </a:blip>
          <a:srcRect/>
          <a:stretch/>
        </p:blipFill>
        <p:spPr>
          <a:xfrm>
            <a:off x="5908459" y="756851"/>
            <a:ext cx="4486983"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Poll SCM, Webhook, and Build Periodically</a:t>
            </a:r>
            <a:endParaRPr/>
          </a:p>
        </p:txBody>
      </p:sp>
      <p:pic>
        <p:nvPicPr>
          <p:cNvPr id="599" name="Google Shape;599;p20"/>
          <p:cNvPicPr preferRelativeResize="0"/>
          <p:nvPr/>
        </p:nvPicPr>
        <p:blipFill rotWithShape="1">
          <a:blip r:embed="rId3">
            <a:alphaModFix/>
          </a:blip>
          <a:srcRect/>
          <a:stretch/>
        </p:blipFill>
        <p:spPr>
          <a:xfrm>
            <a:off x="932375" y="2552950"/>
            <a:ext cx="14391249" cy="4394575"/>
          </a:xfrm>
          <a:prstGeom prst="rect">
            <a:avLst/>
          </a:prstGeom>
          <a:noFill/>
          <a:ln>
            <a:noFill/>
          </a:ln>
        </p:spPr>
      </p:pic>
      <p:sp>
        <p:nvSpPr>
          <p:cNvPr id="600" name="Google Shape;600;p20"/>
          <p:cNvSpPr txBox="1"/>
          <p:nvPr/>
        </p:nvSpPr>
        <p:spPr>
          <a:xfrm>
            <a:off x="1228350" y="3103700"/>
            <a:ext cx="3819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Poll SCM</a:t>
            </a:r>
            <a:endParaRPr sz="2200" b="1" i="0" u="none" strike="noStrike" cap="none">
              <a:solidFill>
                <a:srgbClr val="3F3F3F"/>
              </a:solidFill>
              <a:latin typeface="Open Sans"/>
              <a:ea typeface="Open Sans"/>
              <a:cs typeface="Open Sans"/>
              <a:sym typeface="Open Sans"/>
            </a:endParaRPr>
          </a:p>
        </p:txBody>
      </p:sp>
      <p:sp>
        <p:nvSpPr>
          <p:cNvPr id="601" name="Google Shape;601;p20"/>
          <p:cNvSpPr txBox="1"/>
          <p:nvPr/>
        </p:nvSpPr>
        <p:spPr>
          <a:xfrm>
            <a:off x="6218000" y="3103700"/>
            <a:ext cx="3819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Webhook</a:t>
            </a:r>
            <a:endParaRPr sz="2200" b="1" i="0" u="none" strike="noStrike" cap="none">
              <a:solidFill>
                <a:srgbClr val="3F3F3F"/>
              </a:solidFill>
              <a:latin typeface="Open Sans"/>
              <a:ea typeface="Open Sans"/>
              <a:cs typeface="Open Sans"/>
              <a:sym typeface="Open Sans"/>
            </a:endParaRPr>
          </a:p>
        </p:txBody>
      </p:sp>
      <p:sp>
        <p:nvSpPr>
          <p:cNvPr id="602" name="Google Shape;602;p20"/>
          <p:cNvSpPr txBox="1"/>
          <p:nvPr/>
        </p:nvSpPr>
        <p:spPr>
          <a:xfrm>
            <a:off x="11207650" y="3103700"/>
            <a:ext cx="3819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Build Periodically</a:t>
            </a:r>
            <a:endParaRPr sz="2200" b="1" i="0" u="none" strike="noStrike" cap="none">
              <a:solidFill>
                <a:srgbClr val="3F3F3F"/>
              </a:solidFill>
              <a:latin typeface="Open Sans"/>
              <a:ea typeface="Open Sans"/>
              <a:cs typeface="Open Sans"/>
              <a:sym typeface="Open Sans"/>
            </a:endParaRPr>
          </a:p>
        </p:txBody>
      </p:sp>
      <p:sp>
        <p:nvSpPr>
          <p:cNvPr id="603" name="Google Shape;603;p20"/>
          <p:cNvSpPr txBox="1"/>
          <p:nvPr/>
        </p:nvSpPr>
        <p:spPr>
          <a:xfrm>
            <a:off x="1228350" y="3811388"/>
            <a:ext cx="38199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Polling involves checking the version control server at regular intervals for any changes that have been committed. </a:t>
            </a:r>
            <a:endParaRPr sz="2200" b="0" i="0" u="none" strike="noStrike" cap="none">
              <a:solidFill>
                <a:srgbClr val="3F3F3F"/>
              </a:solidFill>
              <a:latin typeface="Open Sans"/>
              <a:ea typeface="Open Sans"/>
              <a:cs typeface="Open Sans"/>
              <a:sym typeface="Open Sans"/>
            </a:endParaRPr>
          </a:p>
        </p:txBody>
      </p:sp>
      <p:sp>
        <p:nvSpPr>
          <p:cNvPr id="604" name="Google Shape;604;p20"/>
          <p:cNvSpPr txBox="1"/>
          <p:nvPr/>
        </p:nvSpPr>
        <p:spPr>
          <a:xfrm>
            <a:off x="6279050" y="3715025"/>
            <a:ext cx="38199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Webhooks provide your application a way of consuming new event data from an endpoint and instead of sending repeated requests for new events, you provide the endpoint with a URL,which your application monitors. </a:t>
            </a:r>
            <a:endParaRPr sz="2200" b="0" i="0" u="none" strike="noStrike" cap="none">
              <a:solidFill>
                <a:srgbClr val="3F3F3F"/>
              </a:solidFill>
              <a:latin typeface="Open Sans"/>
              <a:ea typeface="Open Sans"/>
              <a:cs typeface="Open Sans"/>
              <a:sym typeface="Open Sans"/>
            </a:endParaRPr>
          </a:p>
        </p:txBody>
      </p:sp>
      <p:sp>
        <p:nvSpPr>
          <p:cNvPr id="605" name="Google Shape;605;p20"/>
          <p:cNvSpPr txBox="1"/>
          <p:nvPr/>
        </p:nvSpPr>
        <p:spPr>
          <a:xfrm>
            <a:off x="11011900" y="3811400"/>
            <a:ext cx="4211400" cy="32325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Build periodically builds the project periodically even if nothing has changed.</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might tests that should be run periodically (every morning for example) or a DB clean up Jenkins job or any other Jenkins job.</a:t>
            </a:r>
            <a:endParaRPr sz="2200" b="0" i="0" u="none" strike="noStrike" cap="none">
              <a:solidFill>
                <a:srgbClr val="3F3F3F"/>
              </a:solidFill>
              <a:latin typeface="Open Sans"/>
              <a:ea typeface="Open Sans"/>
              <a:cs typeface="Open Sans"/>
              <a:sym typeface="Open Sans"/>
            </a:endParaRPr>
          </a:p>
        </p:txBody>
      </p:sp>
      <p:pic>
        <p:nvPicPr>
          <p:cNvPr id="606" name="Google Shape;606;p20"/>
          <p:cNvPicPr preferRelativeResize="0"/>
          <p:nvPr/>
        </p:nvPicPr>
        <p:blipFill rotWithShape="1">
          <a:blip r:embed="rId4">
            <a:alphaModFix/>
          </a:blip>
          <a:srcRect/>
          <a:stretch/>
        </p:blipFill>
        <p:spPr>
          <a:xfrm>
            <a:off x="2861915" y="756851"/>
            <a:ext cx="10580070" cy="365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Scheduling Jenkins Jobs</a:t>
            </a:r>
            <a:endParaRPr/>
          </a:p>
        </p:txBody>
      </p:sp>
      <p:sp>
        <p:nvSpPr>
          <p:cNvPr id="612" name="Google Shape;612;p16"/>
          <p:cNvSpPr txBox="1"/>
          <p:nvPr/>
        </p:nvSpPr>
        <p:spPr>
          <a:xfrm>
            <a:off x="1926100" y="1762700"/>
            <a:ext cx="4764000" cy="17184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Scheduled builds simply trigger your build job at regular intervals. </a:t>
            </a:r>
            <a:endParaRPr sz="2200" b="0" i="0" u="none" strike="noStrike" cap="none">
              <a:solidFill>
                <a:srgbClr val="3F3F3F"/>
              </a:solidFill>
              <a:latin typeface="Open Sans"/>
              <a:ea typeface="Open Sans"/>
              <a:cs typeface="Open Sans"/>
              <a:sym typeface="Open Sans"/>
            </a:endParaRPr>
          </a:p>
        </p:txBody>
      </p:sp>
      <p:sp>
        <p:nvSpPr>
          <p:cNvPr id="613" name="Google Shape;613;p16"/>
          <p:cNvSpPr txBox="1"/>
          <p:nvPr/>
        </p:nvSpPr>
        <p:spPr>
          <a:xfrm>
            <a:off x="10510050" y="3237100"/>
            <a:ext cx="4764000" cy="17184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This strategy can be used for regular nightly builds.</a:t>
            </a:r>
            <a:endParaRPr sz="2200" b="0" i="0" u="none" strike="noStrike" cap="none">
              <a:solidFill>
                <a:srgbClr val="3F3F3F"/>
              </a:solidFill>
              <a:latin typeface="Open Sans"/>
              <a:ea typeface="Open Sans"/>
              <a:cs typeface="Open Sans"/>
              <a:sym typeface="Open Sans"/>
            </a:endParaRPr>
          </a:p>
        </p:txBody>
      </p:sp>
      <p:sp>
        <p:nvSpPr>
          <p:cNvPr id="614" name="Google Shape;614;p16"/>
          <p:cNvSpPr txBox="1"/>
          <p:nvPr/>
        </p:nvSpPr>
        <p:spPr>
          <a:xfrm>
            <a:off x="1591550" y="5638800"/>
            <a:ext cx="4764000" cy="17184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Scheduled builds are not the same as continuous integration and could be done with something as simple as a Unix cronjob.</a:t>
            </a:r>
            <a:endParaRPr sz="2200" b="0" i="0" u="none" strike="noStrike" cap="none">
              <a:solidFill>
                <a:srgbClr val="3F3F3F"/>
              </a:solidFill>
              <a:latin typeface="Open Sans"/>
              <a:ea typeface="Open Sans"/>
              <a:cs typeface="Open Sans"/>
              <a:sym typeface="Open Sans"/>
            </a:endParaRPr>
          </a:p>
        </p:txBody>
      </p:sp>
      <p:pic>
        <p:nvPicPr>
          <p:cNvPr id="615" name="Google Shape;615;p16"/>
          <p:cNvPicPr preferRelativeResize="0"/>
          <p:nvPr/>
        </p:nvPicPr>
        <p:blipFill rotWithShape="1">
          <a:blip r:embed="rId3">
            <a:alphaModFix/>
          </a:blip>
          <a:srcRect/>
          <a:stretch/>
        </p:blipFill>
        <p:spPr>
          <a:xfrm>
            <a:off x="6507950" y="1932225"/>
            <a:ext cx="4217675" cy="5535145"/>
          </a:xfrm>
          <a:prstGeom prst="rect">
            <a:avLst/>
          </a:prstGeom>
          <a:noFill/>
          <a:ln>
            <a:noFill/>
          </a:ln>
        </p:spPr>
      </p:pic>
      <p:pic>
        <p:nvPicPr>
          <p:cNvPr id="616" name="Google Shape;616;p16"/>
          <p:cNvPicPr preferRelativeResize="0"/>
          <p:nvPr/>
        </p:nvPicPr>
        <p:blipFill rotWithShape="1">
          <a:blip r:embed="rId4">
            <a:alphaModFix/>
          </a:blip>
          <a:srcRect/>
          <a:stretch/>
        </p:blipFill>
        <p:spPr>
          <a:xfrm>
            <a:off x="5165863" y="756851"/>
            <a:ext cx="5972174" cy="365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Scheduling Jenkins Jobs</a:t>
            </a:r>
            <a:endParaRPr/>
          </a:p>
        </p:txBody>
      </p:sp>
      <p:sp>
        <p:nvSpPr>
          <p:cNvPr id="622" name="Google Shape;622;p17"/>
          <p:cNvSpPr txBox="1"/>
          <p:nvPr/>
        </p:nvSpPr>
        <p:spPr>
          <a:xfrm>
            <a:off x="1358125" y="4862700"/>
            <a:ext cx="4764000" cy="17184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Continuous integration requires faster feedback than scheduled builds. </a:t>
            </a:r>
            <a:endParaRPr sz="2200" b="0" i="0" u="none" strike="noStrike" cap="none">
              <a:solidFill>
                <a:srgbClr val="3F3F3F"/>
              </a:solidFill>
              <a:latin typeface="Open Sans"/>
              <a:ea typeface="Open Sans"/>
              <a:cs typeface="Open Sans"/>
              <a:sym typeface="Open Sans"/>
            </a:endParaRPr>
          </a:p>
        </p:txBody>
      </p:sp>
      <p:sp>
        <p:nvSpPr>
          <p:cNvPr id="623" name="Google Shape;623;p17"/>
          <p:cNvSpPr txBox="1"/>
          <p:nvPr/>
        </p:nvSpPr>
        <p:spPr>
          <a:xfrm>
            <a:off x="10133875" y="4862700"/>
            <a:ext cx="4764000" cy="1718400"/>
          </a:xfrm>
          <a:prstGeom prst="rect">
            <a:avLst/>
          </a:prstGeom>
          <a:noFill/>
          <a:ln>
            <a:noFill/>
          </a:ln>
        </p:spPr>
        <p:txBody>
          <a:bodyPr spcFirstLastPara="1" wrap="square" lIns="91425" tIns="0" rIns="91425" bIns="0" anchor="ctr" anchorCtr="0">
            <a:noAutofit/>
          </a:bodyPr>
          <a:lstStyle/>
          <a:p>
            <a:pPr marL="0" marR="0" lvl="0" indent="0" algn="ctr"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Scheduled builds can be used for long running build jobs, where quick feedback is less critical. </a:t>
            </a:r>
            <a:endParaRPr sz="2200" b="0" i="0" u="none" strike="noStrike" cap="none">
              <a:solidFill>
                <a:srgbClr val="3F3F3F"/>
              </a:solidFill>
              <a:latin typeface="Open Sans"/>
              <a:ea typeface="Open Sans"/>
              <a:cs typeface="Open Sans"/>
              <a:sym typeface="Open Sans"/>
            </a:endParaRPr>
          </a:p>
        </p:txBody>
      </p:sp>
      <p:pic>
        <p:nvPicPr>
          <p:cNvPr id="624" name="Google Shape;624;p17"/>
          <p:cNvPicPr preferRelativeResize="0"/>
          <p:nvPr/>
        </p:nvPicPr>
        <p:blipFill rotWithShape="1">
          <a:blip r:embed="rId3">
            <a:alphaModFix/>
          </a:blip>
          <a:srcRect/>
          <a:stretch/>
        </p:blipFill>
        <p:spPr>
          <a:xfrm>
            <a:off x="4933088" y="2505075"/>
            <a:ext cx="6010275" cy="2066925"/>
          </a:xfrm>
          <a:prstGeom prst="rect">
            <a:avLst/>
          </a:prstGeom>
          <a:noFill/>
          <a:ln>
            <a:noFill/>
          </a:ln>
        </p:spPr>
      </p:pic>
      <p:pic>
        <p:nvPicPr>
          <p:cNvPr id="625" name="Google Shape;625;p17"/>
          <p:cNvPicPr preferRelativeResize="0"/>
          <p:nvPr/>
        </p:nvPicPr>
        <p:blipFill rotWithShape="1">
          <a:blip r:embed="rId4">
            <a:alphaModFix/>
          </a:blip>
          <a:srcRect/>
          <a:stretch/>
        </p:blipFill>
        <p:spPr>
          <a:xfrm>
            <a:off x="5165863" y="756851"/>
            <a:ext cx="5972174" cy="3657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Scheduling Jenkins Jobs</a:t>
            </a:r>
            <a:endParaRPr/>
          </a:p>
        </p:txBody>
      </p:sp>
      <p:sp>
        <p:nvSpPr>
          <p:cNvPr id="631" name="Google Shape;631;p18"/>
          <p:cNvSpPr/>
          <p:nvPr/>
        </p:nvSpPr>
        <p:spPr>
          <a:xfrm>
            <a:off x="4248400" y="1855613"/>
            <a:ext cx="7759200" cy="6873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Jenkins uses cron-style syntax for scheduling the jobs.</a:t>
            </a:r>
            <a:endParaRPr sz="2200" b="0" i="0" u="none" strike="noStrike" cap="none">
              <a:solidFill>
                <a:srgbClr val="3F3F3F"/>
              </a:solidFill>
              <a:latin typeface="Open Sans"/>
              <a:ea typeface="Open Sans"/>
              <a:cs typeface="Open Sans"/>
              <a:sym typeface="Open Sans"/>
            </a:endParaRPr>
          </a:p>
        </p:txBody>
      </p:sp>
      <p:sp>
        <p:nvSpPr>
          <p:cNvPr id="632" name="Google Shape;632;p18"/>
          <p:cNvSpPr/>
          <p:nvPr/>
        </p:nvSpPr>
        <p:spPr>
          <a:xfrm>
            <a:off x="3336850" y="3899725"/>
            <a:ext cx="9582300" cy="26664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meaning of these fields are as follows: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MINUTE: Minutes within the hour (0–59)</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HOUR: The hour of the day (0–23) DOM</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DOM: The day of the month (1–31)</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MONTH: The month (1–12)</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DOW: The day of the week (0–7), where 0 and 7 are Sunday</a:t>
            </a:r>
            <a:endParaRPr sz="2200" b="0" i="0" u="none" strike="noStrike" cap="none">
              <a:solidFill>
                <a:srgbClr val="3F3F3F"/>
              </a:solidFill>
              <a:latin typeface="Open Sans"/>
              <a:ea typeface="Open Sans"/>
              <a:cs typeface="Open Sans"/>
              <a:sym typeface="Open Sans"/>
            </a:endParaRPr>
          </a:p>
        </p:txBody>
      </p:sp>
      <p:sp>
        <p:nvSpPr>
          <p:cNvPr id="633" name="Google Shape;633;p18"/>
          <p:cNvSpPr/>
          <p:nvPr/>
        </p:nvSpPr>
        <p:spPr>
          <a:xfrm>
            <a:off x="3746294" y="3595300"/>
            <a:ext cx="2731200" cy="4896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8"/>
          <p:cNvSpPr txBox="1"/>
          <p:nvPr/>
        </p:nvSpPr>
        <p:spPr>
          <a:xfrm>
            <a:off x="3936998" y="3623725"/>
            <a:ext cx="2934600" cy="63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FFFFFF"/>
                </a:solidFill>
                <a:latin typeface="Open Sans"/>
                <a:ea typeface="Open Sans"/>
                <a:cs typeface="Open Sans"/>
                <a:sym typeface="Open Sans"/>
              </a:rPr>
              <a:t>Fields</a:t>
            </a:r>
            <a:endParaRPr sz="2200" b="1" i="0" u="none" strike="noStrike" cap="none">
              <a:solidFill>
                <a:srgbClr val="FFFFFF"/>
              </a:solidFill>
              <a:latin typeface="Open Sans"/>
              <a:ea typeface="Open Sans"/>
              <a:cs typeface="Open Sans"/>
              <a:sym typeface="Open Sans"/>
            </a:endParaRPr>
          </a:p>
        </p:txBody>
      </p:sp>
      <p:pic>
        <p:nvPicPr>
          <p:cNvPr id="635" name="Google Shape;635;p18"/>
          <p:cNvPicPr preferRelativeResize="0"/>
          <p:nvPr/>
        </p:nvPicPr>
        <p:blipFill rotWithShape="1">
          <a:blip r:embed="rId3">
            <a:alphaModFix/>
          </a:blip>
          <a:srcRect/>
          <a:stretch/>
        </p:blipFill>
        <p:spPr>
          <a:xfrm>
            <a:off x="5165863" y="756851"/>
            <a:ext cx="5972174" cy="3657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Scheduling Jenkins Jobs</a:t>
            </a:r>
            <a:endParaRPr/>
          </a:p>
        </p:txBody>
      </p:sp>
      <p:sp>
        <p:nvSpPr>
          <p:cNvPr id="641" name="Google Shape;641;p38"/>
          <p:cNvSpPr>
            <a:spLocks noGrp="1"/>
          </p:cNvSpPr>
          <p:nvPr>
            <p:ph type="body" idx="4294967295"/>
          </p:nvPr>
        </p:nvSpPr>
        <p:spPr>
          <a:xfrm>
            <a:off x="3642550" y="1095900"/>
            <a:ext cx="8483100" cy="687300"/>
          </a:xfrm>
          <a:prstGeom prst="roundRect">
            <a:avLst>
              <a:gd name="adj" fmla="val 16667"/>
            </a:avLst>
          </a:prstGeom>
          <a:noFill/>
          <a:ln w="9525" cap="flat" cmpd="sng">
            <a:solidFill>
              <a:srgbClr val="C55A11"/>
            </a:solidFill>
            <a:prstDash val="solid"/>
            <a:round/>
            <a:headEnd type="none" w="sm" len="sm"/>
            <a:tailEnd type="none" w="sm" len="sm"/>
          </a:ln>
        </p:spPr>
        <p:txBody>
          <a:bodyPr spcFirstLastPara="1" wrap="square" lIns="91425" tIns="0" rIns="91425" bIns="0" anchor="ctr" anchorCtr="0">
            <a:noAutofit/>
          </a:bodyPr>
          <a:lstStyle/>
          <a:p>
            <a:pPr marL="0" lvl="0" indent="0" algn="ctr" rtl="0">
              <a:lnSpc>
                <a:spcPct val="115000"/>
              </a:lnSpc>
              <a:spcBef>
                <a:spcPts val="1000"/>
              </a:spcBef>
              <a:spcAft>
                <a:spcPts val="0"/>
              </a:spcAft>
              <a:buSzPts val="2800"/>
              <a:buNone/>
            </a:pPr>
            <a:r>
              <a:rPr lang="en-US" sz="2200">
                <a:solidFill>
                  <a:srgbClr val="3F3F3F"/>
                </a:solidFill>
                <a:latin typeface="Open Sans"/>
                <a:ea typeface="Open Sans"/>
                <a:cs typeface="Open Sans"/>
                <a:sym typeface="Open Sans"/>
              </a:rPr>
              <a:t>Here are the shortcut syntaxes used for scheduling build jobs:</a:t>
            </a:r>
            <a:endParaRPr sz="2200">
              <a:solidFill>
                <a:srgbClr val="3F3F3F"/>
              </a:solidFill>
              <a:latin typeface="Open Sans"/>
              <a:ea typeface="Open Sans"/>
              <a:cs typeface="Open Sans"/>
              <a:sym typeface="Open Sans"/>
            </a:endParaRPr>
          </a:p>
        </p:txBody>
      </p:sp>
      <p:graphicFrame>
        <p:nvGraphicFramePr>
          <p:cNvPr id="642" name="Google Shape;642;p38"/>
          <p:cNvGraphicFramePr/>
          <p:nvPr/>
        </p:nvGraphicFramePr>
        <p:xfrm>
          <a:off x="1078400" y="2058625"/>
          <a:ext cx="3000000" cy="3000000"/>
        </p:xfrm>
        <a:graphic>
          <a:graphicData uri="http://schemas.openxmlformats.org/drawingml/2006/table">
            <a:tbl>
              <a:tblPr>
                <a:noFill/>
                <a:tableStyleId>{2808C670-14D9-456B-A6A7-35B0847949D8}</a:tableStyleId>
              </a:tblPr>
              <a:tblGrid>
                <a:gridCol w="3356950">
                  <a:extLst>
                    <a:ext uri="{9D8B030D-6E8A-4147-A177-3AD203B41FA5}">
                      <a16:colId xmlns:a16="http://schemas.microsoft.com/office/drawing/2014/main" val="20000"/>
                    </a:ext>
                  </a:extLst>
                </a:gridCol>
                <a:gridCol w="5663025">
                  <a:extLst>
                    <a:ext uri="{9D8B030D-6E8A-4147-A177-3AD203B41FA5}">
                      <a16:colId xmlns:a16="http://schemas.microsoft.com/office/drawing/2014/main" val="20001"/>
                    </a:ext>
                  </a:extLst>
                </a:gridCol>
                <a:gridCol w="5079225">
                  <a:extLst>
                    <a:ext uri="{9D8B030D-6E8A-4147-A177-3AD203B41FA5}">
                      <a16:colId xmlns:a16="http://schemas.microsoft.com/office/drawing/2014/main" val="20002"/>
                    </a:ext>
                  </a:extLst>
                </a:gridCol>
              </a:tblGrid>
              <a:tr h="866975">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Notation</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Meaning</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Example</a:t>
                      </a:r>
                      <a:endParaRPr sz="2200" b="1" u="none" strike="noStrike" cap="none">
                        <a:solidFill>
                          <a:srgbClr val="FFFFF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68070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Represents all possible values for a field</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 * * * * means once a minute</a:t>
                      </a:r>
                      <a:endParaRPr sz="2200" u="none" strike="noStrike" cap="none">
                        <a:solidFill>
                          <a:srgbClr val="3F3F3F"/>
                        </a:solidFill>
                        <a:latin typeface="Open Sans"/>
                        <a:ea typeface="Open Sans"/>
                        <a:cs typeface="Open Sans"/>
                        <a:sym typeface="Open San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160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M–N</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Defines ranges</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 1-5 in the DOW field would mean Monday to Friday</a:t>
                      </a:r>
                      <a:endParaRPr sz="2200" u="none" strike="noStrike" cap="none">
                        <a:solidFill>
                          <a:srgbClr val="3F3F3F"/>
                        </a:solidFill>
                        <a:latin typeface="Open Sans"/>
                        <a:ea typeface="Open Sans"/>
                        <a:cs typeface="Open Sans"/>
                        <a:sym typeface="Open San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160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Defines skips through a range</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*/5 in the MINUTE field would mean every five minutes</a:t>
                      </a:r>
                      <a:endParaRPr sz="2200" u="none" strike="noStrike" cap="none">
                        <a:solidFill>
                          <a:srgbClr val="3F3F3F"/>
                        </a:solidFill>
                        <a:latin typeface="Open Sans"/>
                        <a:ea typeface="Open Sans"/>
                        <a:cs typeface="Open Sans"/>
                        <a:sym typeface="Open San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854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Comma-separated list</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Indicates a list of valid values</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15,45 in the MINUTE field would mean at 15 and 45 minutes past every hour</a:t>
                      </a:r>
                      <a:endParaRPr sz="2200" u="none" strike="noStrike" cap="none">
                        <a:solidFill>
                          <a:srgbClr val="3F3F3F"/>
                        </a:solidFill>
                        <a:latin typeface="Open Sans"/>
                        <a:ea typeface="Open Sans"/>
                        <a:cs typeface="Open Sans"/>
                        <a:sym typeface="Open San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85425">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Shorthand values</a:t>
                      </a: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@yearly, @annually, @monthly, @weekly, @daily, @midnight, and @hourly</a:t>
                      </a:r>
                      <a:endParaRPr sz="2200" u="none" strike="noStrike" cap="none">
                        <a:solidFill>
                          <a:srgbClr val="3F3F3F"/>
                        </a:solidFill>
                        <a:latin typeface="Open Sans"/>
                        <a:ea typeface="Open Sans"/>
                        <a:cs typeface="Open Sans"/>
                        <a:sym typeface="Open San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43" name="Google Shape;643;p38"/>
          <p:cNvPicPr preferRelativeResize="0"/>
          <p:nvPr/>
        </p:nvPicPr>
        <p:blipFill rotWithShape="1">
          <a:blip r:embed="rId3">
            <a:alphaModFix/>
          </a:blip>
          <a:srcRect/>
          <a:stretch/>
        </p:blipFill>
        <p:spPr>
          <a:xfrm>
            <a:off x="5165863" y="756851"/>
            <a:ext cx="5972174" cy="365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9"/>
          <p:cNvSpPr txBox="1"/>
          <p:nvPr/>
        </p:nvSpPr>
        <p:spPr>
          <a:xfrm>
            <a:off x="12930250" y="185432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30 Min.</a:t>
            </a:r>
            <a:endParaRPr sz="2200" b="1" i="0" u="none" strike="noStrike" cap="none">
              <a:solidFill>
                <a:srgbClr val="3F3F3F"/>
              </a:solidFill>
              <a:latin typeface="Open Sans"/>
              <a:ea typeface="Open Sans"/>
              <a:cs typeface="Open Sans"/>
              <a:sym typeface="Open Sans"/>
            </a:endParaRPr>
          </a:p>
        </p:txBody>
      </p:sp>
      <p:sp>
        <p:nvSpPr>
          <p:cNvPr id="650" name="Google Shape;650;p39"/>
          <p:cNvSpPr txBox="1"/>
          <p:nvPr/>
        </p:nvSpPr>
        <p:spPr>
          <a:xfrm>
            <a:off x="1166393" y="2982736"/>
            <a:ext cx="12323700" cy="1425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 Statement: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are asked to integrate Git with Jenkins.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651" name="Google Shape;651;p3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dirty="0">
                <a:solidFill>
                  <a:schemeClr val="lt1"/>
                </a:solidFill>
                <a:latin typeface="Open Sans"/>
                <a:ea typeface="Open Sans"/>
                <a:cs typeface="Open Sans"/>
                <a:sym typeface="Open Sans"/>
              </a:rPr>
              <a:t>Integrating Git with Jenkins</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
          <p:cNvSpPr txBox="1">
            <a:spLocks noGrp="1"/>
          </p:cNvSpPr>
          <p:nvPr>
            <p:ph type="body" idx="1"/>
          </p:nvPr>
        </p:nvSpPr>
        <p:spPr>
          <a:xfrm>
            <a:off x="1470660" y="2968924"/>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2800"/>
              <a:buNone/>
            </a:pPr>
            <a:r>
              <a:rPr lang="en-US"/>
              <a:t>Set up Jenkins</a:t>
            </a:r>
            <a:endParaRPr/>
          </a:p>
        </p:txBody>
      </p:sp>
      <p:sp>
        <p:nvSpPr>
          <p:cNvPr id="256" name="Google Shape;256;p3"/>
          <p:cNvSpPr txBox="1">
            <a:spLocks noGrp="1"/>
          </p:cNvSpPr>
          <p:nvPr>
            <p:ph type="body" idx="2"/>
          </p:nvPr>
        </p:nvSpPr>
        <p:spPr>
          <a:xfrm>
            <a:off x="1470660" y="4161630"/>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SzPts val="2800"/>
              <a:buNone/>
            </a:pPr>
            <a:r>
              <a:rPr lang="en-US"/>
              <a:t>Integrate Jenkins with Git, Maven, and Ant</a:t>
            </a:r>
            <a:endParaRPr/>
          </a:p>
        </p:txBody>
      </p:sp>
      <p:sp>
        <p:nvSpPr>
          <p:cNvPr id="257" name="Google Shape;257;p3"/>
          <p:cNvSpPr txBox="1">
            <a:spLocks noGrp="1"/>
          </p:cNvSpPr>
          <p:nvPr>
            <p:ph type="body" idx="3"/>
          </p:nvPr>
        </p:nvSpPr>
        <p:spPr>
          <a:xfrm>
            <a:off x="1470660" y="5499710"/>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Illustrate Jenkins builds</a:t>
            </a:r>
            <a:endParaRPr/>
          </a:p>
        </p:txBody>
      </p:sp>
      <p:sp>
        <p:nvSpPr>
          <p:cNvPr id="258" name="Google Shape;258;p3"/>
          <p:cNvSpPr txBox="1">
            <a:spLocks noGrp="1"/>
          </p:cNvSpPr>
          <p:nvPr>
            <p:ph type="body" idx="4"/>
          </p:nvPr>
        </p:nvSpPr>
        <p:spPr>
          <a:xfrm>
            <a:off x="1470660" y="6701753"/>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Execute remote jobs using Jenkins</a:t>
            </a:r>
            <a:endParaRPr/>
          </a:p>
        </p:txBody>
      </p:sp>
      <p:pic>
        <p:nvPicPr>
          <p:cNvPr id="259" name="Google Shape;259;p3"/>
          <p:cNvPicPr preferRelativeResize="0"/>
          <p:nvPr/>
        </p:nvPicPr>
        <p:blipFill rotWithShape="1">
          <a:blip r:embed="rId3">
            <a:alphaModFix/>
          </a:blip>
          <a:srcRect/>
          <a:stretch/>
        </p:blipFill>
        <p:spPr>
          <a:xfrm>
            <a:off x="929916" y="3050674"/>
            <a:ext cx="457200" cy="457200"/>
          </a:xfrm>
          <a:prstGeom prst="rect">
            <a:avLst/>
          </a:prstGeom>
          <a:noFill/>
          <a:ln>
            <a:noFill/>
          </a:ln>
        </p:spPr>
      </p:pic>
      <p:pic>
        <p:nvPicPr>
          <p:cNvPr id="260" name="Google Shape;260;p3"/>
          <p:cNvPicPr preferRelativeResize="0"/>
          <p:nvPr/>
        </p:nvPicPr>
        <p:blipFill rotWithShape="1">
          <a:blip r:embed="rId3">
            <a:alphaModFix/>
          </a:blip>
          <a:srcRect/>
          <a:stretch/>
        </p:blipFill>
        <p:spPr>
          <a:xfrm>
            <a:off x="929916" y="4222815"/>
            <a:ext cx="457200" cy="457200"/>
          </a:xfrm>
          <a:prstGeom prst="rect">
            <a:avLst/>
          </a:prstGeom>
          <a:noFill/>
          <a:ln>
            <a:noFill/>
          </a:ln>
        </p:spPr>
      </p:pic>
      <p:pic>
        <p:nvPicPr>
          <p:cNvPr id="261" name="Google Shape;261;p3"/>
          <p:cNvPicPr preferRelativeResize="0"/>
          <p:nvPr/>
        </p:nvPicPr>
        <p:blipFill rotWithShape="1">
          <a:blip r:embed="rId3">
            <a:alphaModFix/>
          </a:blip>
          <a:srcRect/>
          <a:stretch/>
        </p:blipFill>
        <p:spPr>
          <a:xfrm>
            <a:off x="929916" y="5525585"/>
            <a:ext cx="457200" cy="457200"/>
          </a:xfrm>
          <a:prstGeom prst="rect">
            <a:avLst/>
          </a:prstGeom>
          <a:noFill/>
          <a:ln>
            <a:noFill/>
          </a:ln>
        </p:spPr>
      </p:pic>
      <p:pic>
        <p:nvPicPr>
          <p:cNvPr id="262" name="Google Shape;262;p3"/>
          <p:cNvPicPr preferRelativeResize="0"/>
          <p:nvPr/>
        </p:nvPicPr>
        <p:blipFill rotWithShape="1">
          <a:blip r:embed="rId3">
            <a:alphaModFix/>
          </a:blip>
          <a:srcRect/>
          <a:stretch/>
        </p:blipFill>
        <p:spPr>
          <a:xfrm>
            <a:off x="929916" y="6735049"/>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57" name="Google Shape;657;p42"/>
          <p:cNvSpPr txBox="1"/>
          <p:nvPr/>
        </p:nvSpPr>
        <p:spPr>
          <a:xfrm>
            <a:off x="2133600" y="2057400"/>
            <a:ext cx="7074000" cy="2322657"/>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set up Jenkins:</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Install Git plugin</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658" name="Google Shape;658;p42"/>
          <p:cNvPicPr preferRelativeResize="0"/>
          <p:nvPr/>
        </p:nvPicPr>
        <p:blipFill rotWithShape="1">
          <a:blip r:embed="rId3">
            <a:alphaModFix/>
          </a:blip>
          <a:srcRect/>
          <a:stretch/>
        </p:blipFill>
        <p:spPr>
          <a:xfrm>
            <a:off x="4538785" y="756851"/>
            <a:ext cx="7226330" cy="3657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3"/>
          <p:cNvSpPr txBox="1"/>
          <p:nvPr/>
        </p:nvSpPr>
        <p:spPr>
          <a:xfrm>
            <a:off x="12930250" y="1835661"/>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20 Min.</a:t>
            </a:r>
            <a:endParaRPr sz="2200" b="1" i="0" u="none" strike="noStrike" cap="none">
              <a:solidFill>
                <a:srgbClr val="3F3F3F"/>
              </a:solidFill>
              <a:latin typeface="Open Sans"/>
              <a:ea typeface="Open Sans"/>
              <a:cs typeface="Open Sans"/>
              <a:sym typeface="Open Sans"/>
            </a:endParaRPr>
          </a:p>
        </p:txBody>
      </p:sp>
      <p:sp>
        <p:nvSpPr>
          <p:cNvPr id="665" name="Google Shape;665;p43"/>
          <p:cNvSpPr txBox="1"/>
          <p:nvPr/>
        </p:nvSpPr>
        <p:spPr>
          <a:xfrm>
            <a:off x="1278359" y="2982736"/>
            <a:ext cx="12323700" cy="1425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 Statement: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have been asked to create a freestyle build job using Jenkins to compile and run a simple Java program.</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666" name="Google Shape;666;p4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a:solidFill>
                  <a:schemeClr val="lt1"/>
                </a:solidFill>
                <a:latin typeface="Open Sans"/>
                <a:ea typeface="Open Sans"/>
                <a:cs typeface="Open Sans"/>
                <a:sym typeface="Open Sans"/>
              </a:rPr>
              <a:t>Creating a Freestyle Build Job</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72" name="Google Shape;672;p44"/>
          <p:cNvSpPr txBox="1"/>
          <p:nvPr/>
        </p:nvSpPr>
        <p:spPr>
          <a:xfrm>
            <a:off x="2133600" y="2057400"/>
            <a:ext cx="7074000" cy="486694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create a freestyle build job:</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  Create a GitHub repository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  Add a Java program to the repositor</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  Create a freestyle build job in Jenkins</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  Build the Java program with Jenkins</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673" name="Google Shape;673;p44"/>
          <p:cNvPicPr preferRelativeResize="0"/>
          <p:nvPr/>
        </p:nvPicPr>
        <p:blipFill rotWithShape="1">
          <a:blip r:embed="rId3">
            <a:alphaModFix/>
          </a:blip>
          <a:srcRect/>
          <a:stretch/>
        </p:blipFill>
        <p:spPr>
          <a:xfrm>
            <a:off x="4538785" y="756851"/>
            <a:ext cx="7226330" cy="3657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5"/>
          <p:cNvSpPr txBox="1"/>
          <p:nvPr/>
        </p:nvSpPr>
        <p:spPr>
          <a:xfrm>
            <a:off x="12930250" y="1835662"/>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40 Min.</a:t>
            </a:r>
            <a:endParaRPr sz="2200" b="1" i="0" u="none" strike="noStrike" cap="none">
              <a:solidFill>
                <a:srgbClr val="3F3F3F"/>
              </a:solidFill>
              <a:latin typeface="Open Sans"/>
              <a:ea typeface="Open Sans"/>
              <a:cs typeface="Open Sans"/>
              <a:sym typeface="Open Sans"/>
            </a:endParaRPr>
          </a:p>
        </p:txBody>
      </p:sp>
      <p:sp>
        <p:nvSpPr>
          <p:cNvPr id="680" name="Google Shape;680;p45"/>
          <p:cNvSpPr txBox="1"/>
          <p:nvPr/>
        </p:nvSpPr>
        <p:spPr>
          <a:xfrm>
            <a:off x="1073085" y="2982736"/>
            <a:ext cx="12323700" cy="1425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 Statement: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are asked to integrate Maven with Jenkins.</a:t>
            </a:r>
            <a:endParaRPr sz="2200" b="0" i="0" u="none" strike="noStrike" cap="none">
              <a:solidFill>
                <a:srgbClr val="3F3F3F"/>
              </a:solidFill>
              <a:latin typeface="Open Sans"/>
              <a:ea typeface="Open Sans"/>
              <a:cs typeface="Open Sans"/>
              <a:sym typeface="Open Sans"/>
            </a:endParaRPr>
          </a:p>
          <a:p>
            <a:pPr marL="685800" marR="0" lvl="0" indent="-279400" algn="l" rtl="0">
              <a:lnSpc>
                <a:spcPct val="150000"/>
              </a:lnSpc>
              <a:spcBef>
                <a:spcPts val="100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681" name="Google Shape;681;p4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a:solidFill>
                  <a:schemeClr val="lt1"/>
                </a:solidFill>
                <a:latin typeface="Open Sans"/>
                <a:ea typeface="Open Sans"/>
                <a:cs typeface="Open Sans"/>
                <a:sym typeface="Open Sans"/>
              </a:rPr>
              <a:t>Integrate Maven with Jenkins</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87" name="Google Shape;687;p54"/>
          <p:cNvSpPr txBox="1"/>
          <p:nvPr/>
        </p:nvSpPr>
        <p:spPr>
          <a:xfrm>
            <a:off x="2133600" y="2057400"/>
            <a:ext cx="7074000" cy="4482222"/>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integrate Maven with Jenkins:</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Open Sans"/>
              <a:buAutoNum type="arabicPeriod"/>
            </a:pPr>
            <a:r>
              <a:rPr lang="en-US" sz="2200" b="0" i="0" u="none" strike="noStrike" cap="none" dirty="0">
                <a:solidFill>
                  <a:srgbClr val="3F3F3F"/>
                </a:solidFill>
                <a:latin typeface="Open Sans"/>
                <a:ea typeface="Open Sans"/>
                <a:cs typeface="Open Sans"/>
                <a:sym typeface="Open Sans"/>
              </a:rPr>
              <a:t>Install Maven plugin</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AutoNum type="arabicPeriod"/>
            </a:pPr>
            <a:r>
              <a:rPr lang="en-US" sz="2200" b="0" i="0" u="none" strike="noStrike" cap="none" dirty="0">
                <a:solidFill>
                  <a:srgbClr val="3F3F3F"/>
                </a:solidFill>
                <a:latin typeface="Open Sans"/>
                <a:ea typeface="Open Sans"/>
                <a:cs typeface="Open Sans"/>
                <a:sym typeface="Open Sans"/>
              </a:rPr>
              <a:t>Set the Global Tool Configuration</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AutoNum type="arabicPeriod"/>
            </a:pPr>
            <a:r>
              <a:rPr lang="en-US" sz="2200" b="0" i="0" u="none" strike="noStrike" cap="none" dirty="0">
                <a:solidFill>
                  <a:srgbClr val="3F3F3F"/>
                </a:solidFill>
                <a:latin typeface="Open Sans"/>
                <a:ea typeface="Open Sans"/>
                <a:cs typeface="Open Sans"/>
                <a:sym typeface="Open Sans"/>
              </a:rPr>
              <a:t>Fork a sample repository</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3F3F3F"/>
              </a:buClr>
              <a:buSzPts val="2200"/>
              <a:buFont typeface="Open Sans"/>
              <a:buAutoNum type="arabicPeriod"/>
            </a:pPr>
            <a:r>
              <a:rPr lang="en-US" sz="2200" b="0" i="0" u="none" strike="noStrike" cap="none" dirty="0">
                <a:solidFill>
                  <a:srgbClr val="3F3F3F"/>
                </a:solidFill>
                <a:latin typeface="Open Sans"/>
                <a:ea typeface="Open Sans"/>
                <a:cs typeface="Open Sans"/>
                <a:sym typeface="Open Sans"/>
              </a:rPr>
              <a:t>Integrate Maven with Jenkins</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688" name="Google Shape;688;p54"/>
          <p:cNvPicPr preferRelativeResize="0"/>
          <p:nvPr/>
        </p:nvPicPr>
        <p:blipFill rotWithShape="1">
          <a:blip r:embed="rId3">
            <a:alphaModFix/>
          </a:blip>
          <a:srcRect/>
          <a:stretch/>
        </p:blipFill>
        <p:spPr>
          <a:xfrm>
            <a:off x="4538785" y="756851"/>
            <a:ext cx="7226330" cy="3657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5"/>
          <p:cNvSpPr txBox="1"/>
          <p:nvPr/>
        </p:nvSpPr>
        <p:spPr>
          <a:xfrm>
            <a:off x="12930250" y="1835661"/>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30 Min.</a:t>
            </a:r>
            <a:endParaRPr sz="2200" b="1" i="0" u="none" strike="noStrike" cap="none">
              <a:solidFill>
                <a:srgbClr val="3F3F3F"/>
              </a:solidFill>
              <a:latin typeface="Open Sans"/>
              <a:ea typeface="Open Sans"/>
              <a:cs typeface="Open Sans"/>
              <a:sym typeface="Open Sans"/>
            </a:endParaRPr>
          </a:p>
        </p:txBody>
      </p:sp>
      <p:sp>
        <p:nvSpPr>
          <p:cNvPr id="695" name="Google Shape;695;p55"/>
          <p:cNvSpPr txBox="1"/>
          <p:nvPr/>
        </p:nvSpPr>
        <p:spPr>
          <a:xfrm>
            <a:off x="1129068" y="2982736"/>
            <a:ext cx="12323700" cy="1425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 Statement: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You are asked to integrate Ant with Jenkins.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696" name="Google Shape;696;p5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dirty="0">
                <a:solidFill>
                  <a:schemeClr val="lt1"/>
                </a:solidFill>
                <a:latin typeface="Open Sans"/>
                <a:ea typeface="Open Sans"/>
                <a:cs typeface="Open Sans"/>
                <a:sym typeface="Open Sans"/>
              </a:rPr>
              <a:t>Integrating Ant with Jenkins</a:t>
            </a:r>
            <a:endParaRPr dirty="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702" name="Google Shape;702;p56"/>
          <p:cNvSpPr txBox="1"/>
          <p:nvPr/>
        </p:nvSpPr>
        <p:spPr>
          <a:xfrm>
            <a:off x="2133600" y="2057400"/>
            <a:ext cx="7074000" cy="550301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integrate Ant with Jenkins:</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1.	Create a GitHub repository</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2.	Add build.xml file to the repository</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3.	Set the Global Tool Configuration</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4.	Integrate Ant with Jenkins</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chemeClr val="dk1"/>
              </a:buClr>
              <a:buSzPts val="11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703" name="Google Shape;703;p56"/>
          <p:cNvPicPr preferRelativeResize="0"/>
          <p:nvPr/>
        </p:nvPicPr>
        <p:blipFill rotWithShape="1">
          <a:blip r:embed="rId3">
            <a:alphaModFix/>
          </a:blip>
          <a:srcRect/>
          <a:stretch/>
        </p:blipFill>
        <p:spPr>
          <a:xfrm>
            <a:off x="4538785" y="756851"/>
            <a:ext cx="7226330" cy="3657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sz="2800" b="1" i="0" u="none" strike="noStrike" cap="none">
                <a:solidFill>
                  <a:schemeClr val="lt1"/>
                </a:solidFill>
                <a:latin typeface="Open Sans"/>
                <a:ea typeface="Open Sans"/>
                <a:cs typeface="Open Sans"/>
                <a:sym typeface="Open Sans"/>
              </a:rPr>
              <a:t>Builds</a:t>
            </a:r>
            <a:endParaRPr sz="2800" b="0" i="0" u="none" strike="noStrike" cap="none">
              <a:solidFill>
                <a:schemeClr val="lt1"/>
              </a:solidFill>
              <a:latin typeface="Open Sans"/>
              <a:ea typeface="Open Sans"/>
              <a:cs typeface="Open Sans"/>
              <a:sym typeface="Open Sans"/>
            </a:endParaRPr>
          </a:p>
          <a:p>
            <a:pPr marL="457200" lvl="0" indent="-22860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8"/>
          <p:cNvSpPr txBox="1">
            <a:spLocks noGrp="1"/>
          </p:cNvSpPr>
          <p:nvPr>
            <p:ph type="title"/>
          </p:nvPr>
        </p:nvSpPr>
        <p:spPr>
          <a:xfrm>
            <a:off x="-1719161" y="229878"/>
            <a:ext cx="19694202"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Parameterized Builds</a:t>
            </a:r>
            <a:endParaRPr/>
          </a:p>
        </p:txBody>
      </p:sp>
      <p:sp>
        <p:nvSpPr>
          <p:cNvPr id="715" name="Google Shape;715;p58"/>
          <p:cNvSpPr txBox="1"/>
          <p:nvPr/>
        </p:nvSpPr>
        <p:spPr>
          <a:xfrm>
            <a:off x="10397582" y="2220900"/>
            <a:ext cx="4560545" cy="687300"/>
          </a:xfrm>
          <a:prstGeom prst="rect">
            <a:avLst/>
          </a:prstGeom>
          <a:noFill/>
          <a:ln>
            <a:noFill/>
          </a:ln>
        </p:spPr>
        <p:txBody>
          <a:bodyPr spcFirstLastPara="1" wrap="square" lIns="91425" tIns="0" rIns="91425" bIns="0" anchor="ctr"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The parameterized build plugin lets you configure parameters for a build job that are either entered by the user when the build job is triggered or from another build job.</a:t>
            </a:r>
            <a:endParaRPr sz="2200" b="0" i="0" u="none" strike="noStrike" cap="none">
              <a:solidFill>
                <a:srgbClr val="3F3F3F"/>
              </a:solidFill>
              <a:latin typeface="Open Sans"/>
              <a:ea typeface="Open Sans"/>
              <a:cs typeface="Open Sans"/>
              <a:sym typeface="Open Sans"/>
            </a:endParaRPr>
          </a:p>
        </p:txBody>
      </p:sp>
      <p:pic>
        <p:nvPicPr>
          <p:cNvPr id="716" name="Google Shape;716;p58"/>
          <p:cNvPicPr preferRelativeResize="0"/>
          <p:nvPr/>
        </p:nvPicPr>
        <p:blipFill rotWithShape="1">
          <a:blip r:embed="rId3">
            <a:alphaModFix/>
          </a:blip>
          <a:srcRect/>
          <a:stretch/>
        </p:blipFill>
        <p:spPr>
          <a:xfrm>
            <a:off x="5815842" y="2642001"/>
            <a:ext cx="4463625" cy="4411317"/>
          </a:xfrm>
          <a:prstGeom prst="rect">
            <a:avLst/>
          </a:prstGeom>
          <a:noFill/>
          <a:ln>
            <a:noFill/>
          </a:ln>
        </p:spPr>
      </p:pic>
      <p:sp>
        <p:nvSpPr>
          <p:cNvPr id="717" name="Google Shape;717;p58"/>
          <p:cNvSpPr txBox="1"/>
          <p:nvPr/>
        </p:nvSpPr>
        <p:spPr>
          <a:xfrm>
            <a:off x="10704207" y="6647850"/>
            <a:ext cx="4560545" cy="687300"/>
          </a:xfrm>
          <a:prstGeom prst="rect">
            <a:avLst/>
          </a:prstGeom>
          <a:noFill/>
          <a:ln>
            <a:noFill/>
          </a:ln>
        </p:spPr>
        <p:txBody>
          <a:bodyPr spcFirstLastPara="1" wrap="square" lIns="91425" tIns="0" rIns="91425" bIns="0" anchor="ctr"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For a deployment build job, you can either choose the target environment from a drop-down list or specify the version of the application. </a:t>
            </a:r>
            <a:endParaRPr sz="2200" b="0" i="0" u="none" strike="noStrike" cap="none">
              <a:solidFill>
                <a:srgbClr val="3F3F3F"/>
              </a:solidFill>
              <a:latin typeface="Open Sans"/>
              <a:ea typeface="Open Sans"/>
              <a:cs typeface="Open Sans"/>
              <a:sym typeface="Open Sans"/>
            </a:endParaRPr>
          </a:p>
        </p:txBody>
      </p:sp>
      <p:sp>
        <p:nvSpPr>
          <p:cNvPr id="718" name="Google Shape;718;p58"/>
          <p:cNvSpPr txBox="1"/>
          <p:nvPr/>
        </p:nvSpPr>
        <p:spPr>
          <a:xfrm>
            <a:off x="1289417" y="6647850"/>
            <a:ext cx="4560545" cy="687300"/>
          </a:xfrm>
          <a:prstGeom prst="rect">
            <a:avLst/>
          </a:prstGeom>
          <a:noFill/>
          <a:ln>
            <a:noFill/>
          </a:ln>
        </p:spPr>
        <p:txBody>
          <a:bodyPr spcFirstLastPara="1" wrap="square" lIns="91425" tIns="0" rIns="91425" bIns="0" anchor="ctr"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When running a build job involving web tests, you can specify the browser to run the Selenium or WebDriver tests in. You can also upload files to be used by build jobs.</a:t>
            </a:r>
            <a:endParaRPr sz="2200" b="0" i="0" u="none" strike="noStrike" cap="none">
              <a:solidFill>
                <a:srgbClr val="3F3F3F"/>
              </a:solidFill>
              <a:latin typeface="Open Sans"/>
              <a:ea typeface="Open Sans"/>
              <a:cs typeface="Open Sans"/>
              <a:sym typeface="Open Sans"/>
            </a:endParaRPr>
          </a:p>
        </p:txBody>
      </p:sp>
      <p:sp>
        <p:nvSpPr>
          <p:cNvPr id="719" name="Google Shape;719;p58"/>
          <p:cNvSpPr txBox="1"/>
          <p:nvPr/>
        </p:nvSpPr>
        <p:spPr>
          <a:xfrm>
            <a:off x="1289417" y="2220900"/>
            <a:ext cx="4560545" cy="687300"/>
          </a:xfrm>
          <a:prstGeom prst="rect">
            <a:avLst/>
          </a:prstGeom>
          <a:noFill/>
          <a:ln>
            <a:noFill/>
          </a:ln>
        </p:spPr>
        <p:txBody>
          <a:bodyPr spcFirstLastPara="1" wrap="square" lIns="91425" tIns="0" rIns="91425" bIns="0" anchor="ctr"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Jenkins simply provides an interface to enter values for the parameters. It is the job of the build script to analyze and process the parameter values correctly.</a:t>
            </a:r>
            <a:endParaRPr sz="2200" b="0" i="0" u="none" strike="noStrike" cap="none">
              <a:solidFill>
                <a:srgbClr val="3F3F3F"/>
              </a:solidFill>
              <a:latin typeface="Open Sans"/>
              <a:ea typeface="Open Sans"/>
              <a:cs typeface="Open Sans"/>
              <a:sym typeface="Open Sans"/>
            </a:endParaRPr>
          </a:p>
        </p:txBody>
      </p:sp>
      <p:pic>
        <p:nvPicPr>
          <p:cNvPr id="720" name="Google Shape;720;p58"/>
          <p:cNvPicPr preferRelativeResize="0"/>
          <p:nvPr/>
        </p:nvPicPr>
        <p:blipFill rotWithShape="1">
          <a:blip r:embed="rId4">
            <a:alphaModFix/>
          </a:blip>
          <a:srcRect/>
          <a:stretch/>
        </p:blipFill>
        <p:spPr>
          <a:xfrm>
            <a:off x="5165863" y="756851"/>
            <a:ext cx="5972174" cy="36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9"/>
          <p:cNvSpPr txBox="1"/>
          <p:nvPr/>
        </p:nvSpPr>
        <p:spPr>
          <a:xfrm>
            <a:off x="12930250" y="1817002"/>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30 Min.</a:t>
            </a:r>
            <a:endParaRPr sz="2200" b="1" i="0" u="none" strike="noStrike" cap="none">
              <a:solidFill>
                <a:srgbClr val="3F3F3F"/>
              </a:solidFill>
              <a:latin typeface="Open Sans"/>
              <a:ea typeface="Open Sans"/>
              <a:cs typeface="Open Sans"/>
              <a:sym typeface="Open Sans"/>
            </a:endParaRPr>
          </a:p>
        </p:txBody>
      </p:sp>
      <p:sp>
        <p:nvSpPr>
          <p:cNvPr id="727" name="Google Shape;727;p59"/>
          <p:cNvSpPr txBox="1"/>
          <p:nvPr/>
        </p:nvSpPr>
        <p:spPr>
          <a:xfrm>
            <a:off x="1166391" y="2982736"/>
            <a:ext cx="12323700" cy="1425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Problem Statement:</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You are asked to execute the remote triggering of a parameterized build.</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728" name="Google Shape;728;p5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i="0" u="none" strike="noStrike" cap="none">
                <a:solidFill>
                  <a:schemeClr val="lt1"/>
                </a:solidFill>
                <a:latin typeface="Open Sans"/>
                <a:ea typeface="Open Sans"/>
                <a:cs typeface="Open Sans"/>
                <a:sym typeface="Open Sans"/>
              </a:rPr>
              <a:t>Remote Triggering of a Parameterized Build</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90000"/>
              </a:lnSpc>
              <a:spcBef>
                <a:spcPts val="1000"/>
              </a:spcBef>
              <a:spcAft>
                <a:spcPts val="0"/>
              </a:spcAft>
              <a:buSzPts val="2800"/>
              <a:buNone/>
            </a:pPr>
            <a:r>
              <a:rPr lang="en-US" sz="2800" b="1" i="0" u="none" strike="noStrike" cap="none">
                <a:solidFill>
                  <a:schemeClr val="lt1"/>
                </a:solidFill>
                <a:latin typeface="Open Sans"/>
                <a:ea typeface="Open Sans"/>
                <a:cs typeface="Open Sans"/>
                <a:sym typeface="Open Sans"/>
              </a:rPr>
              <a:t>Continuous Integration, Continuous Delivery, and Continuous Deployment</a:t>
            </a:r>
            <a:endParaRPr sz="2800" b="0" i="0" u="none" strike="noStrike" cap="none">
              <a:solidFill>
                <a:schemeClr val="lt1"/>
              </a:solidFill>
              <a:latin typeface="Open Sans"/>
              <a:ea typeface="Open Sans"/>
              <a:cs typeface="Open Sans"/>
              <a:sym typeface="Open Sans"/>
            </a:endParaRPr>
          </a:p>
          <a:p>
            <a:pPr marL="457200" lvl="0" indent="-22860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734" name="Google Shape;734;p60"/>
          <p:cNvSpPr txBox="1"/>
          <p:nvPr/>
        </p:nvSpPr>
        <p:spPr>
          <a:xfrm>
            <a:off x="2133600" y="2057400"/>
            <a:ext cx="11331600" cy="2958728"/>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Steps to execute the remote triggering of a parameterized build:</a:t>
            </a:r>
            <a:endParaRPr sz="2200" b="1" i="0" u="none" strike="noStrike" cap="none" dirty="0">
              <a:solidFill>
                <a:srgbClr val="3F3F3F"/>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Configure a parameterized build in Jenkins</a:t>
            </a: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dirty="0">
                <a:solidFill>
                  <a:srgbClr val="3F3F3F"/>
                </a:solidFill>
                <a:latin typeface="Open Sans"/>
                <a:ea typeface="Open Sans"/>
                <a:cs typeface="Open Sans"/>
                <a:sym typeface="Open Sans"/>
              </a:rPr>
              <a:t>Trigger a parameterized build remotely</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735" name="Google Shape;735;p60"/>
          <p:cNvPicPr preferRelativeResize="0"/>
          <p:nvPr/>
        </p:nvPicPr>
        <p:blipFill rotWithShape="1">
          <a:blip r:embed="rId3">
            <a:alphaModFix/>
          </a:blip>
          <a:srcRect/>
          <a:stretch/>
        </p:blipFill>
        <p:spPr>
          <a:xfrm>
            <a:off x="4538785" y="756851"/>
            <a:ext cx="7226330" cy="365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1"/>
          <p:cNvSpPr txBox="1">
            <a:spLocks noGrp="1"/>
          </p:cNvSpPr>
          <p:nvPr>
            <p:ph type="body" idx="1"/>
          </p:nvPr>
        </p:nvSpPr>
        <p:spPr>
          <a:xfrm>
            <a:off x="1660721" y="2951316"/>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1100"/>
              <a:buNone/>
            </a:pPr>
            <a:r>
              <a:rPr lang="en-US"/>
              <a:t>Continuous integration is a development practice of integrating code into a shared repository. </a:t>
            </a:r>
            <a:endParaRPr/>
          </a:p>
        </p:txBody>
      </p:sp>
      <p:sp>
        <p:nvSpPr>
          <p:cNvPr id="741" name="Google Shape;741;p61"/>
          <p:cNvSpPr txBox="1">
            <a:spLocks noGrp="1"/>
          </p:cNvSpPr>
          <p:nvPr>
            <p:ph type="body" idx="2"/>
          </p:nvPr>
        </p:nvSpPr>
        <p:spPr>
          <a:xfrm>
            <a:off x="1660721" y="4144013"/>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Jenkins is a powerful automation tool written in Java which allows continuous integration and continuous delivery of projects.</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
        <p:nvSpPr>
          <p:cNvPr id="742" name="Google Shape;742;p61"/>
          <p:cNvSpPr txBox="1">
            <a:spLocks noGrp="1"/>
          </p:cNvSpPr>
          <p:nvPr>
            <p:ph type="body" idx="3"/>
          </p:nvPr>
        </p:nvSpPr>
        <p:spPr>
          <a:xfrm>
            <a:off x="1660721" y="5557035"/>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A CI/CD pipeline usually has four stages: source, build, test, and deploy. </a:t>
            </a:r>
            <a:endParaRPr/>
          </a:p>
        </p:txBody>
      </p:sp>
      <p:pic>
        <p:nvPicPr>
          <p:cNvPr id="743" name="Google Shape;743;p61"/>
          <p:cNvPicPr preferRelativeResize="0"/>
          <p:nvPr/>
        </p:nvPicPr>
        <p:blipFill rotWithShape="1">
          <a:blip r:embed="rId3">
            <a:alphaModFix/>
          </a:blip>
          <a:srcRect/>
          <a:stretch/>
        </p:blipFill>
        <p:spPr>
          <a:xfrm>
            <a:off x="1004560" y="2994691"/>
            <a:ext cx="457200" cy="457200"/>
          </a:xfrm>
          <a:prstGeom prst="rect">
            <a:avLst/>
          </a:prstGeom>
          <a:noFill/>
          <a:ln>
            <a:noFill/>
          </a:ln>
        </p:spPr>
      </p:pic>
      <p:pic>
        <p:nvPicPr>
          <p:cNvPr id="744" name="Google Shape;744;p61"/>
          <p:cNvPicPr preferRelativeResize="0"/>
          <p:nvPr/>
        </p:nvPicPr>
        <p:blipFill rotWithShape="1">
          <a:blip r:embed="rId3">
            <a:alphaModFix/>
          </a:blip>
          <a:srcRect/>
          <a:stretch/>
        </p:blipFill>
        <p:spPr>
          <a:xfrm>
            <a:off x="1004560" y="4185493"/>
            <a:ext cx="457200" cy="457200"/>
          </a:xfrm>
          <a:prstGeom prst="rect">
            <a:avLst/>
          </a:prstGeom>
          <a:noFill/>
          <a:ln>
            <a:noFill/>
          </a:ln>
        </p:spPr>
      </p:pic>
      <p:pic>
        <p:nvPicPr>
          <p:cNvPr id="745" name="Google Shape;745;p61"/>
          <p:cNvPicPr preferRelativeResize="0"/>
          <p:nvPr/>
        </p:nvPicPr>
        <p:blipFill rotWithShape="1">
          <a:blip r:embed="rId3">
            <a:alphaModFix/>
          </a:blip>
          <a:srcRect/>
          <a:stretch/>
        </p:blipFill>
        <p:spPr>
          <a:xfrm>
            <a:off x="1004560" y="5525585"/>
            <a:ext cx="457200" cy="45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SzPts val="2800"/>
              <a:buNone/>
            </a:pPr>
            <a:r>
              <a:rPr lang="en-US"/>
              <a:t>1</a:t>
            </a:r>
            <a:endParaRPr/>
          </a:p>
        </p:txBody>
      </p:sp>
      <p:sp>
        <p:nvSpPr>
          <p:cNvPr id="756" name="Google Shape;756;p6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1100"/>
              <a:buFont typeface="Arial"/>
              <a:buNone/>
            </a:pPr>
            <a:r>
              <a:rPr lang="en-US"/>
              <a:t>What is Jenkins?</a:t>
            </a:r>
            <a:endParaRPr/>
          </a:p>
        </p:txBody>
      </p:sp>
      <p:sp>
        <p:nvSpPr>
          <p:cNvPr id="757" name="Google Shape;757;p63"/>
          <p:cNvSpPr txBox="1"/>
          <p:nvPr/>
        </p:nvSpPr>
        <p:spPr>
          <a:xfrm>
            <a:off x="2329744" y="2584962"/>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Jenkins is an open source continuous and integration.</a:t>
            </a:r>
            <a:endParaRPr/>
          </a:p>
        </p:txBody>
      </p:sp>
      <p:sp>
        <p:nvSpPr>
          <p:cNvPr id="758" name="Google Shape;758;p63"/>
          <p:cNvSpPr txBox="1"/>
          <p:nvPr/>
        </p:nvSpPr>
        <p:spPr>
          <a:xfrm>
            <a:off x="2329744" y="3396817"/>
            <a:ext cx="11250600" cy="701700"/>
          </a:xfrm>
          <a:prstGeom prst="rect">
            <a:avLst/>
          </a:prstGeom>
          <a:noFill/>
          <a:ln>
            <a:noFill/>
          </a:ln>
        </p:spPr>
        <p:txBody>
          <a:bodyPr spcFirstLastPara="1" wrap="square" lIns="91425" tIns="0" rIns="91425" bIns="0" anchor="ctr" anchorCtr="0">
            <a:normAutofit/>
          </a:bodyPr>
          <a:lstStyle/>
          <a:p>
            <a:pPr marL="5080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Jenkins is an open-source continuous integration and continuous delivery tool.</a:t>
            </a:r>
            <a:endParaRPr/>
          </a:p>
        </p:txBody>
      </p:sp>
      <p:sp>
        <p:nvSpPr>
          <p:cNvPr id="759" name="Google Shape;759;p63"/>
          <p:cNvSpPr txBox="1"/>
          <p:nvPr/>
        </p:nvSpPr>
        <p:spPr>
          <a:xfrm>
            <a:off x="2329744" y="4208659"/>
            <a:ext cx="11250600" cy="701700"/>
          </a:xfrm>
          <a:prstGeom prst="rect">
            <a:avLst/>
          </a:prstGeom>
          <a:noFill/>
          <a:ln>
            <a:noFill/>
          </a:ln>
        </p:spPr>
        <p:txBody>
          <a:bodyPr spcFirstLastPara="1" wrap="square" lIns="91425" tIns="0" rIns="91425" bIns="0" anchor="ctr" anchorCtr="0">
            <a:normAutofit/>
          </a:bodyPr>
          <a:lstStyle/>
          <a:p>
            <a:pPr marL="5080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Jenkins is an open source only continuous delivery tool.</a:t>
            </a:r>
            <a:endParaRPr/>
          </a:p>
        </p:txBody>
      </p:sp>
      <p:sp>
        <p:nvSpPr>
          <p:cNvPr id="760" name="Google Shape;760;p63"/>
          <p:cNvSpPr txBox="1"/>
          <p:nvPr/>
        </p:nvSpPr>
        <p:spPr>
          <a:xfrm>
            <a:off x="2329731" y="5223027"/>
            <a:ext cx="11250600" cy="701700"/>
          </a:xfrm>
          <a:prstGeom prst="rect">
            <a:avLst/>
          </a:prstGeom>
          <a:noFill/>
          <a:ln>
            <a:noFill/>
          </a:ln>
        </p:spPr>
        <p:txBody>
          <a:bodyPr spcFirstLastPara="1" wrap="square" lIns="91425" tIns="0" rIns="91425" bIns="0" anchor="t" anchorCtr="0">
            <a:normAutofit/>
          </a:bodyPr>
          <a:lstStyle/>
          <a:p>
            <a:pPr marL="5080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None of these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766" name="Google Shape;766;p6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What is Jenkins?</a:t>
            </a:r>
            <a:endParaRPr/>
          </a:p>
        </p:txBody>
      </p:sp>
      <p:sp>
        <p:nvSpPr>
          <p:cNvPr id="767" name="Google Shape;767;p64"/>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Font typeface="Arial"/>
              <a:buNone/>
            </a:pPr>
            <a:r>
              <a:rPr lang="en-US"/>
              <a:t>Jenkins is an open-source continuous integration and continuous delivery tool.</a:t>
            </a:r>
            <a:endParaRPr/>
          </a:p>
        </p:txBody>
      </p:sp>
      <p:sp>
        <p:nvSpPr>
          <p:cNvPr id="768" name="Google Shape;768;p64"/>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769" name="Google Shape;769;p64"/>
          <p:cNvSpPr txBox="1"/>
          <p:nvPr/>
        </p:nvSpPr>
        <p:spPr>
          <a:xfrm>
            <a:off x="2329744" y="2584962"/>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Jenkins is an open source continuous and integration.</a:t>
            </a:r>
            <a:endParaRPr/>
          </a:p>
        </p:txBody>
      </p:sp>
      <p:sp>
        <p:nvSpPr>
          <p:cNvPr id="770" name="Google Shape;770;p64"/>
          <p:cNvSpPr txBox="1"/>
          <p:nvPr/>
        </p:nvSpPr>
        <p:spPr>
          <a:xfrm>
            <a:off x="2329744" y="3396817"/>
            <a:ext cx="11250600" cy="701700"/>
          </a:xfrm>
          <a:prstGeom prst="rect">
            <a:avLst/>
          </a:prstGeom>
          <a:noFill/>
          <a:ln>
            <a:noFill/>
          </a:ln>
        </p:spPr>
        <p:txBody>
          <a:bodyPr spcFirstLastPara="1" wrap="square" lIns="91425" tIns="0" rIns="91425" bIns="0" anchor="ctr" anchorCtr="0">
            <a:normAutofit/>
          </a:bodyPr>
          <a:lstStyle/>
          <a:p>
            <a:pPr marL="5080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Jenkins is an open-source continuous integration and continuous delivery tool.</a:t>
            </a:r>
            <a:endParaRPr/>
          </a:p>
        </p:txBody>
      </p:sp>
      <p:sp>
        <p:nvSpPr>
          <p:cNvPr id="771" name="Google Shape;771;p64"/>
          <p:cNvSpPr txBox="1">
            <a:spLocks noGrp="1"/>
          </p:cNvSpPr>
          <p:nvPr>
            <p:ph type="body" idx="5"/>
          </p:nvPr>
        </p:nvSpPr>
        <p:spPr>
          <a:xfrm>
            <a:off x="2329744" y="4208659"/>
            <a:ext cx="11250600" cy="701700"/>
          </a:xfrm>
          <a:prstGeom prst="rect">
            <a:avLst/>
          </a:prstGeom>
          <a:noFill/>
          <a:ln>
            <a:noFill/>
          </a:ln>
        </p:spPr>
        <p:txBody>
          <a:bodyPr spcFirstLastPara="1" wrap="square" lIns="91425" tIns="0" rIns="91425" bIns="0" anchor="ctr" anchorCtr="0">
            <a:normAutofit/>
          </a:bodyPr>
          <a:lstStyle/>
          <a:p>
            <a:pPr marL="50800" lvl="0" indent="0" algn="l" rtl="0">
              <a:lnSpc>
                <a:spcPct val="90000"/>
              </a:lnSpc>
              <a:spcBef>
                <a:spcPts val="1000"/>
              </a:spcBef>
              <a:spcAft>
                <a:spcPts val="0"/>
              </a:spcAft>
              <a:buSzPts val="1100"/>
              <a:buNone/>
            </a:pPr>
            <a:r>
              <a:rPr lang="en-US">
                <a:solidFill>
                  <a:srgbClr val="3F3F3F"/>
                </a:solidFill>
              </a:rPr>
              <a:t>Jenkins is an open source only continuous delivery tool.</a:t>
            </a:r>
            <a:endParaRPr>
              <a:solidFill>
                <a:srgbClr val="3F3F3F"/>
              </a:solidFill>
            </a:endParaRPr>
          </a:p>
        </p:txBody>
      </p:sp>
      <p:sp>
        <p:nvSpPr>
          <p:cNvPr id="772" name="Google Shape;772;p64"/>
          <p:cNvSpPr txBox="1">
            <a:spLocks noGrp="1"/>
          </p:cNvSpPr>
          <p:nvPr>
            <p:ph type="body" idx="6"/>
          </p:nvPr>
        </p:nvSpPr>
        <p:spPr>
          <a:xfrm>
            <a:off x="2329731" y="5223027"/>
            <a:ext cx="11250600" cy="7017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1100"/>
              <a:buNone/>
            </a:pPr>
            <a:r>
              <a:rPr lang="en-US">
                <a:solidFill>
                  <a:srgbClr val="3F3F3F"/>
                </a:solidFill>
              </a:rPr>
              <a:t>None of these</a:t>
            </a:r>
            <a:endParaRPr>
              <a:solidFill>
                <a:srgbClr val="3F3F3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6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SzPts val="2800"/>
              <a:buNone/>
            </a:pPr>
            <a:r>
              <a:rPr lang="en-US"/>
              <a:t>2</a:t>
            </a:r>
            <a:endParaRPr/>
          </a:p>
        </p:txBody>
      </p:sp>
      <p:sp>
        <p:nvSpPr>
          <p:cNvPr id="778" name="Google Shape;778;p6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1100"/>
              <a:buFont typeface="Arial"/>
              <a:buNone/>
            </a:pPr>
            <a:r>
              <a:rPr lang="en-US"/>
              <a:t>What is continuous integration?</a:t>
            </a:r>
            <a:endParaRPr/>
          </a:p>
        </p:txBody>
      </p:sp>
      <p:sp>
        <p:nvSpPr>
          <p:cNvPr id="779" name="Google Shape;779;p65"/>
          <p:cNvSpPr txBox="1"/>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Saving the code regularly.</a:t>
            </a:r>
            <a:endParaRPr/>
          </a:p>
        </p:txBody>
      </p:sp>
      <p:sp>
        <p:nvSpPr>
          <p:cNvPr id="780" name="Google Shape;780;p65"/>
          <p:cNvSpPr txBox="1"/>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Compiling the code regularly.</a:t>
            </a:r>
            <a:endParaRPr/>
          </a:p>
        </p:txBody>
      </p:sp>
      <p:sp>
        <p:nvSpPr>
          <p:cNvPr id="781" name="Google Shape;781;p65"/>
          <p:cNvSpPr txBox="1"/>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Compiling and committing code to a shared repository regularly.</a:t>
            </a:r>
            <a:endParaRPr/>
          </a:p>
        </p:txBody>
      </p:sp>
      <p:sp>
        <p:nvSpPr>
          <p:cNvPr id="782" name="Google Shape;782;p65"/>
          <p:cNvSpPr txBox="1"/>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Compiling and committing the code to the local repository regularly.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6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2</a:t>
            </a:r>
            <a:endParaRPr/>
          </a:p>
        </p:txBody>
      </p:sp>
      <p:sp>
        <p:nvSpPr>
          <p:cNvPr id="788" name="Google Shape;788;p6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What is continuous integration?</a:t>
            </a:r>
            <a:endParaRPr/>
          </a:p>
        </p:txBody>
      </p:sp>
      <p:sp>
        <p:nvSpPr>
          <p:cNvPr id="789" name="Google Shape;789;p66"/>
          <p:cNvSpPr txBox="1">
            <a:spLocks noGrp="1"/>
          </p:cNvSpPr>
          <p:nvPr>
            <p:ph type="body" idx="3"/>
          </p:nvPr>
        </p:nvSpPr>
        <p:spPr>
          <a:xfrm>
            <a:off x="671804" y="7935120"/>
            <a:ext cx="15192628"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Font typeface="Arial"/>
              <a:buNone/>
            </a:pPr>
            <a:r>
              <a:rPr lang="en-US"/>
              <a:t>Continuous Integration (CI) is a development practice where developers integrate code into a shared repository frequently.</a:t>
            </a:r>
            <a:endParaRPr/>
          </a:p>
        </p:txBody>
      </p:sp>
      <p:sp>
        <p:nvSpPr>
          <p:cNvPr id="790" name="Google Shape;790;p66"/>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791" name="Google Shape;791;p66"/>
          <p:cNvSpPr txBox="1"/>
          <p:nvPr/>
        </p:nvSpPr>
        <p:spPr>
          <a:xfrm>
            <a:off x="2329744" y="2788417"/>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Saving the code regularly.</a:t>
            </a:r>
            <a:endParaRPr/>
          </a:p>
        </p:txBody>
      </p:sp>
      <p:sp>
        <p:nvSpPr>
          <p:cNvPr id="792" name="Google Shape;792;p66"/>
          <p:cNvSpPr txBox="1"/>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Compiling the code regularly.</a:t>
            </a:r>
            <a:endParaRPr/>
          </a:p>
        </p:txBody>
      </p:sp>
      <p:sp>
        <p:nvSpPr>
          <p:cNvPr id="793" name="Google Shape;793;p66"/>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1100"/>
              <a:buNone/>
            </a:pPr>
            <a:r>
              <a:rPr lang="en-US">
                <a:solidFill>
                  <a:srgbClr val="3F3F3F"/>
                </a:solidFill>
              </a:rPr>
              <a:t>Compiling and committing code to a shared repository regularly.</a:t>
            </a:r>
            <a:endParaRPr>
              <a:solidFill>
                <a:srgbClr val="3F3F3F"/>
              </a:solidFill>
            </a:endParaRPr>
          </a:p>
        </p:txBody>
      </p:sp>
      <p:sp>
        <p:nvSpPr>
          <p:cNvPr id="794" name="Google Shape;794;p66"/>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1100"/>
              <a:buNone/>
            </a:pPr>
            <a:r>
              <a:rPr lang="en-US">
                <a:solidFill>
                  <a:srgbClr val="3F3F3F"/>
                </a:solidFill>
              </a:rPr>
              <a:t>Compiling and committing the code to the local repository regularly.</a:t>
            </a:r>
            <a:endParaRPr>
              <a:solidFill>
                <a:srgbClr val="3F3F3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7"/>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800" name="Google Shape;800;p67"/>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Continuous delivery and continuous deployment are synonyms and refer to the same concept. Is the statement true or false?</a:t>
            </a:r>
            <a:endParaRPr/>
          </a:p>
        </p:txBody>
      </p:sp>
      <p:sp>
        <p:nvSpPr>
          <p:cNvPr id="801" name="Google Shape;801;p67"/>
          <p:cNvSpPr txBox="1">
            <a:spLocks noGrp="1"/>
          </p:cNvSpPr>
          <p:nvPr>
            <p:ph type="body" idx="3"/>
          </p:nvPr>
        </p:nvSpPr>
        <p:spPr>
          <a:xfrm>
            <a:off x="2329744" y="2622259"/>
            <a:ext cx="11250600" cy="701700"/>
          </a:xfrm>
          <a:prstGeom prst="rect">
            <a:avLst/>
          </a:prstGeom>
          <a:noFill/>
          <a:ln>
            <a:noFill/>
          </a:ln>
        </p:spPr>
        <p:txBody>
          <a:bodyPr spcFirstLastPara="1" wrap="square" lIns="91425" tIns="0" rIns="91425" bIns="0" anchor="ctr" anchorCtr="0">
            <a:normAutofit/>
          </a:bodyPr>
          <a:lstStyle/>
          <a:p>
            <a:pPr marL="0" lvl="0" indent="0" algn="l" rtl="0">
              <a:lnSpc>
                <a:spcPct val="90000"/>
              </a:lnSpc>
              <a:spcBef>
                <a:spcPts val="1000"/>
              </a:spcBef>
              <a:spcAft>
                <a:spcPts val="0"/>
              </a:spcAft>
              <a:buSzPts val="1100"/>
              <a:buFont typeface="Arial"/>
              <a:buNone/>
            </a:pPr>
            <a:r>
              <a:rPr lang="en-US"/>
              <a:t>True</a:t>
            </a:r>
            <a:endParaRPr/>
          </a:p>
        </p:txBody>
      </p:sp>
      <p:sp>
        <p:nvSpPr>
          <p:cNvPr id="802" name="Google Shape;802;p67"/>
          <p:cNvSpPr txBox="1">
            <a:spLocks noGrp="1"/>
          </p:cNvSpPr>
          <p:nvPr>
            <p:ph type="body" idx="4"/>
          </p:nvPr>
        </p:nvSpPr>
        <p:spPr>
          <a:xfrm>
            <a:off x="2329744" y="3434139"/>
            <a:ext cx="11250600" cy="701700"/>
          </a:xfrm>
          <a:prstGeom prst="rect">
            <a:avLst/>
          </a:prstGeom>
          <a:noFill/>
          <a:ln>
            <a:noFill/>
          </a:ln>
        </p:spPr>
        <p:txBody>
          <a:bodyPr spcFirstLastPara="1" wrap="square" lIns="91425" tIns="0" rIns="91425" bIns="0" anchor="ctr" anchorCtr="0">
            <a:normAutofit/>
          </a:bodyPr>
          <a:lstStyle/>
          <a:p>
            <a:pPr marL="0" lvl="0" indent="0" algn="l" rtl="0">
              <a:lnSpc>
                <a:spcPct val="90000"/>
              </a:lnSpc>
              <a:spcBef>
                <a:spcPts val="1000"/>
              </a:spcBef>
              <a:spcAft>
                <a:spcPts val="0"/>
              </a:spcAft>
              <a:buSzPts val="1100"/>
              <a:buNone/>
            </a:pPr>
            <a:r>
              <a:rPr lang="en-US"/>
              <a:t>False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3</a:t>
            </a:r>
            <a:endParaRPr/>
          </a:p>
        </p:txBody>
      </p:sp>
      <p:sp>
        <p:nvSpPr>
          <p:cNvPr id="808" name="Google Shape;808;p6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Continuous delivery and continuous deployment are synonyms and refer to the same concept. Is the statement true or false?</a:t>
            </a:r>
            <a:endParaRPr/>
          </a:p>
        </p:txBody>
      </p:sp>
      <p:sp>
        <p:nvSpPr>
          <p:cNvPr id="809" name="Google Shape;809;p68"/>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None/>
            </a:pPr>
            <a:r>
              <a:rPr lang="en-US"/>
              <a:t>There is a subtle difference between continuous delivery and continuous deployment. The code is automatically deployed to production in continuous deployment, whereas deployment is manual in continuous Delivery.</a:t>
            </a:r>
            <a:endParaRPr/>
          </a:p>
          <a:p>
            <a:pPr marL="0" lvl="0" indent="0" algn="l" rtl="0">
              <a:lnSpc>
                <a:spcPct val="90000"/>
              </a:lnSpc>
              <a:spcBef>
                <a:spcPts val="1000"/>
              </a:spcBef>
              <a:spcAft>
                <a:spcPts val="0"/>
              </a:spcAft>
              <a:buSzPts val="1100"/>
              <a:buNone/>
            </a:pPr>
            <a:endParaRPr/>
          </a:p>
        </p:txBody>
      </p:sp>
      <p:sp>
        <p:nvSpPr>
          <p:cNvPr id="810" name="Google Shape;810;p6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811" name="Google Shape;811;p68"/>
          <p:cNvSpPr txBox="1"/>
          <p:nvPr/>
        </p:nvSpPr>
        <p:spPr>
          <a:xfrm>
            <a:off x="2329744" y="2622259"/>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True</a:t>
            </a:r>
            <a:endParaRPr/>
          </a:p>
        </p:txBody>
      </p:sp>
      <p:sp>
        <p:nvSpPr>
          <p:cNvPr id="812" name="Google Shape;812;p68"/>
          <p:cNvSpPr txBox="1"/>
          <p:nvPr/>
        </p:nvSpPr>
        <p:spPr>
          <a:xfrm>
            <a:off x="2329744" y="3434139"/>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False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SzPts val="2800"/>
              <a:buNone/>
            </a:pPr>
            <a:r>
              <a:rPr lang="en-US"/>
              <a:t>4</a:t>
            </a:r>
            <a:endParaRPr/>
          </a:p>
        </p:txBody>
      </p:sp>
      <p:sp>
        <p:nvSpPr>
          <p:cNvPr id="818" name="Google Shape;818;p6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1100"/>
              <a:buFont typeface="Arial"/>
              <a:buNone/>
            </a:pPr>
            <a:r>
              <a:rPr lang="en-US"/>
              <a:t>Which is the default port that Jenkins runs on?</a:t>
            </a:r>
            <a:endParaRPr/>
          </a:p>
        </p:txBody>
      </p:sp>
      <p:sp>
        <p:nvSpPr>
          <p:cNvPr id="819" name="Google Shape;819;p69"/>
          <p:cNvSpPr txBox="1"/>
          <p:nvPr/>
        </p:nvSpPr>
        <p:spPr>
          <a:xfrm>
            <a:off x="2329744" y="2566313"/>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5000</a:t>
            </a:r>
            <a:endParaRPr/>
          </a:p>
        </p:txBody>
      </p:sp>
      <p:sp>
        <p:nvSpPr>
          <p:cNvPr id="820" name="Google Shape;820;p69"/>
          <p:cNvSpPr txBox="1"/>
          <p:nvPr/>
        </p:nvSpPr>
        <p:spPr>
          <a:xfrm>
            <a:off x="2329744" y="3441981"/>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8080</a:t>
            </a:r>
            <a:endParaRPr/>
          </a:p>
        </p:txBody>
      </p:sp>
      <p:sp>
        <p:nvSpPr>
          <p:cNvPr id="821" name="Google Shape;821;p69"/>
          <p:cNvSpPr txBox="1"/>
          <p:nvPr/>
        </p:nvSpPr>
        <p:spPr>
          <a:xfrm>
            <a:off x="2329744" y="4143686"/>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3000</a:t>
            </a:r>
            <a:endParaRPr/>
          </a:p>
        </p:txBody>
      </p:sp>
      <p:sp>
        <p:nvSpPr>
          <p:cNvPr id="822" name="Google Shape;822;p69"/>
          <p:cNvSpPr txBox="1"/>
          <p:nvPr/>
        </p:nvSpPr>
        <p:spPr>
          <a:xfrm>
            <a:off x="2329744" y="5270466"/>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9090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Continuous Integration</a:t>
            </a:r>
            <a:endParaRPr/>
          </a:p>
        </p:txBody>
      </p:sp>
      <p:sp>
        <p:nvSpPr>
          <p:cNvPr id="274" name="Google Shape;274;p5"/>
          <p:cNvSpPr>
            <a:spLocks noGrp="1"/>
          </p:cNvSpPr>
          <p:nvPr>
            <p:ph type="body" idx="4294967295"/>
          </p:nvPr>
        </p:nvSpPr>
        <p:spPr>
          <a:xfrm>
            <a:off x="1902091" y="3133699"/>
            <a:ext cx="12451800" cy="39435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0" rIns="91425" bIns="0" anchor="ctr" anchorCtr="0">
            <a:noAutofit/>
          </a:bodyPr>
          <a:lstStyle/>
          <a:p>
            <a:pPr marL="342900" lvl="0" indent="-342900" algn="l" rtl="0">
              <a:lnSpc>
                <a:spcPct val="115000"/>
              </a:lnSpc>
              <a:spcBef>
                <a:spcPts val="1000"/>
              </a:spcBef>
              <a:spcAft>
                <a:spcPts val="0"/>
              </a:spcAft>
              <a:buSzPts val="2800"/>
              <a:buChar char="•"/>
            </a:pPr>
            <a:r>
              <a:rPr lang="en-US" sz="2200">
                <a:latin typeface="Open Sans"/>
                <a:ea typeface="Open Sans"/>
                <a:cs typeface="Open Sans"/>
                <a:sym typeface="Open Sans"/>
              </a:rPr>
              <a:t>The developers need to commit the changes to the source code in a shared repository at regular intervals. Every commit made in the repository is then built. </a:t>
            </a:r>
            <a:endParaRPr sz="2200">
              <a:latin typeface="Open Sans"/>
              <a:ea typeface="Open Sans"/>
              <a:cs typeface="Open Sans"/>
              <a:sym typeface="Open Sans"/>
            </a:endParaRPr>
          </a:p>
          <a:p>
            <a:pPr marL="457200" lvl="0" indent="0" algn="l" rtl="0">
              <a:lnSpc>
                <a:spcPct val="115000"/>
              </a:lnSpc>
              <a:spcBef>
                <a:spcPts val="1000"/>
              </a:spcBef>
              <a:spcAft>
                <a:spcPts val="0"/>
              </a:spcAft>
              <a:buSzPts val="2800"/>
              <a:buNone/>
            </a:pPr>
            <a:endParaRPr sz="2200">
              <a:latin typeface="Open Sans"/>
              <a:ea typeface="Open Sans"/>
              <a:cs typeface="Open Sans"/>
              <a:sym typeface="Open Sans"/>
            </a:endParaRPr>
          </a:p>
          <a:p>
            <a:pPr marL="342900" lvl="0" indent="-342900" algn="l" rtl="0">
              <a:lnSpc>
                <a:spcPct val="115000"/>
              </a:lnSpc>
              <a:spcBef>
                <a:spcPts val="1000"/>
              </a:spcBef>
              <a:spcAft>
                <a:spcPts val="0"/>
              </a:spcAft>
              <a:buSzPts val="2800"/>
              <a:buChar char="•"/>
            </a:pPr>
            <a:r>
              <a:rPr lang="en-US" sz="2200">
                <a:latin typeface="Open Sans"/>
                <a:ea typeface="Open Sans"/>
                <a:cs typeface="Open Sans"/>
                <a:sym typeface="Open Sans"/>
              </a:rPr>
              <a:t>It requires the developers to have regular builds. The general practice is that whenever a code commit occurs, a build should be triggered.</a:t>
            </a:r>
            <a:endParaRPr sz="2200">
              <a:latin typeface="Open Sans"/>
              <a:ea typeface="Open Sans"/>
              <a:cs typeface="Open Sans"/>
              <a:sym typeface="Open Sans"/>
            </a:endParaRPr>
          </a:p>
          <a:p>
            <a:pPr marL="457200" lvl="0" indent="0" algn="l" rtl="0">
              <a:lnSpc>
                <a:spcPct val="115000"/>
              </a:lnSpc>
              <a:spcBef>
                <a:spcPts val="1000"/>
              </a:spcBef>
              <a:spcAft>
                <a:spcPts val="0"/>
              </a:spcAft>
              <a:buSzPts val="2800"/>
              <a:buNone/>
            </a:pPr>
            <a:endParaRPr sz="2200">
              <a:latin typeface="Open Sans"/>
              <a:ea typeface="Open Sans"/>
              <a:cs typeface="Open Sans"/>
              <a:sym typeface="Open Sans"/>
            </a:endParaRPr>
          </a:p>
          <a:p>
            <a:pPr marL="342900" lvl="0" indent="-342900" algn="l" rtl="0">
              <a:lnSpc>
                <a:spcPct val="115000"/>
              </a:lnSpc>
              <a:spcBef>
                <a:spcPts val="1000"/>
              </a:spcBef>
              <a:spcAft>
                <a:spcPts val="0"/>
              </a:spcAft>
              <a:buSzPts val="2800"/>
              <a:buChar char="•"/>
            </a:pPr>
            <a:r>
              <a:rPr lang="en-US" sz="2200">
                <a:latin typeface="Open Sans"/>
                <a:ea typeface="Open Sans"/>
                <a:cs typeface="Open Sans"/>
                <a:sym typeface="Open Sans"/>
              </a:rPr>
              <a:t>This process helps to identify the errors in the early stages of a project.</a:t>
            </a:r>
            <a:endParaRPr/>
          </a:p>
        </p:txBody>
      </p:sp>
      <p:sp>
        <p:nvSpPr>
          <p:cNvPr id="275" name="Google Shape;275;p5"/>
          <p:cNvSpPr txBox="1"/>
          <p:nvPr/>
        </p:nvSpPr>
        <p:spPr>
          <a:xfrm>
            <a:off x="2517613" y="1523375"/>
            <a:ext cx="11411100" cy="1430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Continuous integration (CI) is a development practice in which all development work is integrated as early as possible. </a:t>
            </a:r>
            <a:endParaRPr sz="2200" b="0" i="0" u="none" strike="noStrike" cap="none">
              <a:solidFill>
                <a:schemeClr val="dk1"/>
              </a:solidFill>
              <a:latin typeface="Open Sans"/>
              <a:ea typeface="Open Sans"/>
              <a:cs typeface="Open Sans"/>
              <a:sym typeface="Open Sans"/>
            </a:endParaRPr>
          </a:p>
          <a:p>
            <a:pPr marL="0" marR="0" lvl="0" indent="0" algn="l" rtl="0">
              <a:lnSpc>
                <a:spcPct val="115000"/>
              </a:lnSpc>
              <a:spcBef>
                <a:spcPts val="100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pic>
        <p:nvPicPr>
          <p:cNvPr id="276" name="Google Shape;276;p5"/>
          <p:cNvPicPr preferRelativeResize="0"/>
          <p:nvPr/>
        </p:nvPicPr>
        <p:blipFill rotWithShape="1">
          <a:blip r:embed="rId3">
            <a:alphaModFix/>
          </a:blip>
          <a:srcRect/>
          <a:stretch/>
        </p:blipFill>
        <p:spPr>
          <a:xfrm>
            <a:off x="5165863" y="756851"/>
            <a:ext cx="5972174" cy="36576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0"/>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4</a:t>
            </a:r>
            <a:endParaRPr/>
          </a:p>
        </p:txBody>
      </p:sp>
      <p:sp>
        <p:nvSpPr>
          <p:cNvPr id="828" name="Google Shape;828;p70"/>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Which is the default port that Jenkins runs on?</a:t>
            </a:r>
            <a:endParaRPr/>
          </a:p>
        </p:txBody>
      </p:sp>
      <p:sp>
        <p:nvSpPr>
          <p:cNvPr id="829" name="Google Shape;829;p70"/>
          <p:cNvSpPr txBox="1">
            <a:spLocks noGrp="1"/>
          </p:cNvSpPr>
          <p:nvPr>
            <p:ph type="body" idx="3"/>
          </p:nvPr>
        </p:nvSpPr>
        <p:spPr>
          <a:xfrm>
            <a:off x="671804" y="7935120"/>
            <a:ext cx="15192628"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Font typeface="Arial"/>
              <a:buNone/>
            </a:pPr>
            <a:r>
              <a:rPr lang="en-US"/>
              <a:t>By default, Jenkins runs on port 8080.</a:t>
            </a:r>
            <a:endParaRPr/>
          </a:p>
        </p:txBody>
      </p:sp>
      <p:sp>
        <p:nvSpPr>
          <p:cNvPr id="830" name="Google Shape;830;p70"/>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831" name="Google Shape;831;p70"/>
          <p:cNvSpPr txBox="1"/>
          <p:nvPr/>
        </p:nvSpPr>
        <p:spPr>
          <a:xfrm>
            <a:off x="2329744" y="2566313"/>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5000</a:t>
            </a:r>
            <a:endParaRPr/>
          </a:p>
        </p:txBody>
      </p:sp>
      <p:sp>
        <p:nvSpPr>
          <p:cNvPr id="832" name="Google Shape;832;p70"/>
          <p:cNvSpPr txBox="1"/>
          <p:nvPr/>
        </p:nvSpPr>
        <p:spPr>
          <a:xfrm>
            <a:off x="2329744" y="3441981"/>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8080</a:t>
            </a:r>
            <a:endParaRPr/>
          </a:p>
        </p:txBody>
      </p:sp>
      <p:sp>
        <p:nvSpPr>
          <p:cNvPr id="833" name="Google Shape;833;p70"/>
          <p:cNvSpPr txBox="1">
            <a:spLocks noGrp="1"/>
          </p:cNvSpPr>
          <p:nvPr>
            <p:ph type="body" idx="5"/>
          </p:nvPr>
        </p:nvSpPr>
        <p:spPr>
          <a:xfrm>
            <a:off x="2329744" y="4143686"/>
            <a:ext cx="11250600" cy="701700"/>
          </a:xfrm>
          <a:prstGeom prst="rect">
            <a:avLst/>
          </a:prstGeom>
          <a:noFill/>
          <a:ln>
            <a:noFill/>
          </a:ln>
        </p:spPr>
        <p:txBody>
          <a:bodyPr spcFirstLastPara="1" wrap="square" lIns="91425" tIns="0" rIns="91425" bIns="0" anchor="ctr" anchorCtr="0">
            <a:normAutofit/>
          </a:bodyPr>
          <a:lstStyle/>
          <a:p>
            <a:pPr marL="0" lvl="0" indent="0" algn="l" rtl="0">
              <a:lnSpc>
                <a:spcPct val="90000"/>
              </a:lnSpc>
              <a:spcBef>
                <a:spcPts val="1000"/>
              </a:spcBef>
              <a:spcAft>
                <a:spcPts val="0"/>
              </a:spcAft>
              <a:buSzPts val="1100"/>
              <a:buNone/>
            </a:pPr>
            <a:r>
              <a:rPr lang="en-US">
                <a:solidFill>
                  <a:srgbClr val="3F3F3F"/>
                </a:solidFill>
              </a:rPr>
              <a:t>3000</a:t>
            </a:r>
            <a:endParaRPr>
              <a:solidFill>
                <a:srgbClr val="3F3F3F"/>
              </a:solidFill>
            </a:endParaRPr>
          </a:p>
        </p:txBody>
      </p:sp>
      <p:sp>
        <p:nvSpPr>
          <p:cNvPr id="834" name="Google Shape;834;p70"/>
          <p:cNvSpPr txBox="1">
            <a:spLocks noGrp="1"/>
          </p:cNvSpPr>
          <p:nvPr>
            <p:ph type="body" idx="6"/>
          </p:nvPr>
        </p:nvSpPr>
        <p:spPr>
          <a:xfrm>
            <a:off x="2329744" y="5270466"/>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1100"/>
              <a:buNone/>
            </a:pPr>
            <a:r>
              <a:rPr lang="en-US">
                <a:solidFill>
                  <a:srgbClr val="3F3F3F"/>
                </a:solidFill>
              </a:rPr>
              <a:t>9090</a:t>
            </a:r>
            <a:endParaRPr>
              <a:solidFill>
                <a:srgbClr val="3F3F3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457200" lvl="0" indent="-228600" algn="ctr" rtl="0">
              <a:lnSpc>
                <a:spcPct val="90000"/>
              </a:lnSpc>
              <a:spcBef>
                <a:spcPts val="1000"/>
              </a:spcBef>
              <a:spcAft>
                <a:spcPts val="0"/>
              </a:spcAft>
              <a:buSzPts val="2800"/>
              <a:buNone/>
            </a:pPr>
            <a:r>
              <a:rPr lang="en-US"/>
              <a:t>5</a:t>
            </a:r>
            <a:endParaRPr/>
          </a:p>
        </p:txBody>
      </p:sp>
      <p:sp>
        <p:nvSpPr>
          <p:cNvPr id="840" name="Google Shape;84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1100"/>
              <a:buFont typeface="Arial"/>
              <a:buNone/>
            </a:pPr>
            <a:r>
              <a:rPr lang="en-US"/>
              <a:t>Which of the following processes is not supported by CI ?</a:t>
            </a:r>
            <a:endParaRPr/>
          </a:p>
        </p:txBody>
      </p:sp>
      <p:sp>
        <p:nvSpPr>
          <p:cNvPr id="841" name="Google Shape;841;p71"/>
          <p:cNvSpPr txBox="1"/>
          <p:nvPr/>
        </p:nvSpPr>
        <p:spPr>
          <a:xfrm>
            <a:off x="2329744" y="2603635"/>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Automated unit test</a:t>
            </a:r>
            <a:endParaRPr/>
          </a:p>
        </p:txBody>
      </p:sp>
      <p:sp>
        <p:nvSpPr>
          <p:cNvPr id="842" name="Google Shape;842;p71"/>
          <p:cNvSpPr txBox="1"/>
          <p:nvPr/>
        </p:nvSpPr>
        <p:spPr>
          <a:xfrm>
            <a:off x="2329744" y="3460642"/>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Automated code quality checks</a:t>
            </a:r>
            <a:endParaRPr/>
          </a:p>
        </p:txBody>
      </p:sp>
      <p:sp>
        <p:nvSpPr>
          <p:cNvPr id="843" name="Google Shape;843;p71"/>
          <p:cNvSpPr txBox="1"/>
          <p:nvPr/>
        </p:nvSpPr>
        <p:spPr>
          <a:xfrm>
            <a:off x="2329744" y="4274313"/>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Automated build process</a:t>
            </a:r>
            <a:endParaRPr/>
          </a:p>
        </p:txBody>
      </p:sp>
      <p:sp>
        <p:nvSpPr>
          <p:cNvPr id="844" name="Google Shape;844;p71"/>
          <p:cNvSpPr txBox="1"/>
          <p:nvPr/>
        </p:nvSpPr>
        <p:spPr>
          <a:xfrm>
            <a:off x="2329744" y="5233144"/>
            <a:ext cx="11250600" cy="701700"/>
          </a:xfrm>
          <a:prstGeom prst="rect">
            <a:avLst/>
          </a:prstGeom>
          <a:noFill/>
          <a:ln>
            <a:noFill/>
          </a:ln>
        </p:spPr>
        <p:txBody>
          <a:bodyPr spcFirstLastPara="1" wrap="square" lIns="91425" tIns="0" rIns="91425" bIns="0" anchor="t" anchorCtr="0">
            <a:normAutofit/>
          </a:bodyPr>
          <a:lstStyle/>
          <a:p>
            <a:pPr marL="0" marR="0" lvl="0" indent="0" algn="l" rtl="0">
              <a:lnSpc>
                <a:spcPct val="90000"/>
              </a:lnSpc>
              <a:spcBef>
                <a:spcPts val="1000"/>
              </a:spcBef>
              <a:spcAft>
                <a:spcPts val="0"/>
              </a:spcAft>
              <a:buNone/>
            </a:pPr>
            <a:r>
              <a:rPr lang="en-US" sz="2000" b="0" i="0" u="none" strike="noStrike" cap="none">
                <a:solidFill>
                  <a:srgbClr val="3F3F3F"/>
                </a:solidFill>
                <a:latin typeface="Open Sans"/>
                <a:ea typeface="Open Sans"/>
                <a:cs typeface="Open Sans"/>
                <a:sym typeface="Open Sans"/>
              </a:rPr>
              <a:t>Automated deployment to production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5</a:t>
            </a:r>
            <a:endParaRPr/>
          </a:p>
        </p:txBody>
      </p:sp>
      <p:sp>
        <p:nvSpPr>
          <p:cNvPr id="850" name="Google Shape;850;p7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a:t>Which of the following processes is not supported by CI ?</a:t>
            </a:r>
            <a:endParaRPr/>
          </a:p>
        </p:txBody>
      </p:sp>
      <p:sp>
        <p:nvSpPr>
          <p:cNvPr id="851" name="Google Shape;851;p72"/>
          <p:cNvSpPr txBox="1">
            <a:spLocks noGrp="1"/>
          </p:cNvSpPr>
          <p:nvPr>
            <p:ph type="body" idx="3"/>
          </p:nvPr>
        </p:nvSpPr>
        <p:spPr>
          <a:xfrm>
            <a:off x="671804" y="7935120"/>
            <a:ext cx="15192628"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100"/>
              <a:buFont typeface="Arial"/>
              <a:buNone/>
            </a:pPr>
            <a:r>
              <a:rPr lang="en-US"/>
              <a:t>Automated deployment to production is not supported by CI.</a:t>
            </a:r>
            <a:endParaRPr/>
          </a:p>
        </p:txBody>
      </p:sp>
      <p:sp>
        <p:nvSpPr>
          <p:cNvPr id="852" name="Google Shape;852;p7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None/>
            </a:pPr>
            <a:r>
              <a:rPr lang="en-US"/>
              <a:t>D</a:t>
            </a:r>
            <a:endParaRPr/>
          </a:p>
        </p:txBody>
      </p:sp>
      <p:sp>
        <p:nvSpPr>
          <p:cNvPr id="853" name="Google Shape;853;p72"/>
          <p:cNvSpPr txBox="1"/>
          <p:nvPr/>
        </p:nvSpPr>
        <p:spPr>
          <a:xfrm>
            <a:off x="2329744" y="2603635"/>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Automated unit test</a:t>
            </a:r>
            <a:endParaRPr/>
          </a:p>
        </p:txBody>
      </p:sp>
      <p:sp>
        <p:nvSpPr>
          <p:cNvPr id="854" name="Google Shape;854;p72"/>
          <p:cNvSpPr txBox="1"/>
          <p:nvPr/>
        </p:nvSpPr>
        <p:spPr>
          <a:xfrm>
            <a:off x="2329744" y="3460642"/>
            <a:ext cx="11250600" cy="701700"/>
          </a:xfrm>
          <a:prstGeom prst="rect">
            <a:avLst/>
          </a:prstGeom>
          <a:noFill/>
          <a:ln>
            <a:noFill/>
          </a:ln>
        </p:spPr>
        <p:txBody>
          <a:bodyPr spcFirstLastPara="1" wrap="square" lIns="91425" tIns="0" rIns="91425" bIns="0" anchor="ctr" anchorCtr="0">
            <a:norm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Automated code quality checks</a:t>
            </a:r>
            <a:endParaRPr/>
          </a:p>
        </p:txBody>
      </p:sp>
      <p:sp>
        <p:nvSpPr>
          <p:cNvPr id="855" name="Google Shape;855;p72"/>
          <p:cNvSpPr txBox="1">
            <a:spLocks noGrp="1"/>
          </p:cNvSpPr>
          <p:nvPr>
            <p:ph type="body" idx="5"/>
          </p:nvPr>
        </p:nvSpPr>
        <p:spPr>
          <a:xfrm>
            <a:off x="2329744" y="4274313"/>
            <a:ext cx="11250600" cy="701700"/>
          </a:xfrm>
          <a:prstGeom prst="rect">
            <a:avLst/>
          </a:prstGeom>
          <a:noFill/>
          <a:ln>
            <a:noFill/>
          </a:ln>
        </p:spPr>
        <p:txBody>
          <a:bodyPr spcFirstLastPara="1" wrap="square" lIns="91425" tIns="0" rIns="91425" bIns="0" anchor="ctr" anchorCtr="0">
            <a:normAutofit/>
          </a:bodyPr>
          <a:lstStyle/>
          <a:p>
            <a:pPr marL="0" lvl="0" indent="0" algn="l" rtl="0">
              <a:lnSpc>
                <a:spcPct val="90000"/>
              </a:lnSpc>
              <a:spcBef>
                <a:spcPts val="1000"/>
              </a:spcBef>
              <a:spcAft>
                <a:spcPts val="0"/>
              </a:spcAft>
              <a:buSzPts val="1100"/>
              <a:buNone/>
            </a:pPr>
            <a:r>
              <a:rPr lang="en-US">
                <a:solidFill>
                  <a:srgbClr val="3F3F3F"/>
                </a:solidFill>
              </a:rPr>
              <a:t>Automated build process</a:t>
            </a:r>
            <a:endParaRPr>
              <a:solidFill>
                <a:srgbClr val="3F3F3F"/>
              </a:solidFill>
            </a:endParaRPr>
          </a:p>
        </p:txBody>
      </p:sp>
      <p:sp>
        <p:nvSpPr>
          <p:cNvPr id="856" name="Google Shape;856;p72"/>
          <p:cNvSpPr txBox="1">
            <a:spLocks noGrp="1"/>
          </p:cNvSpPr>
          <p:nvPr>
            <p:ph type="body" idx="6"/>
          </p:nvPr>
        </p:nvSpPr>
        <p:spPr>
          <a:xfrm>
            <a:off x="2329744" y="5233144"/>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1100"/>
              <a:buNone/>
            </a:pPr>
            <a:r>
              <a:rPr lang="en-US">
                <a:solidFill>
                  <a:srgbClr val="3F3F3F"/>
                </a:solidFill>
              </a:rPr>
              <a:t>Automated deployment to production</a:t>
            </a:r>
            <a:endParaRPr>
              <a:solidFill>
                <a:srgbClr val="3F3F3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73"/>
          <p:cNvSpPr txBox="1">
            <a:spLocks noGrp="1"/>
          </p:cNvSpPr>
          <p:nvPr>
            <p:ph type="body" idx="1"/>
          </p:nvPr>
        </p:nvSpPr>
        <p:spPr>
          <a:xfrm>
            <a:off x="4699001" y="1551530"/>
            <a:ext cx="10448100" cy="55275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b="1">
                <a:solidFill>
                  <a:schemeClr val="lt1"/>
                </a:solidFill>
              </a:rPr>
              <a:t>Project Agenda: </a:t>
            </a:r>
            <a:r>
              <a:rPr lang="en-US">
                <a:solidFill>
                  <a:schemeClr val="lt1"/>
                </a:solidFill>
              </a:rPr>
              <a:t>Use Jenkins to create a Maven build job which will compile and run a local Maven project.</a:t>
            </a:r>
            <a:endParaRPr>
              <a:solidFill>
                <a:schemeClr val="lt1"/>
              </a:solidFill>
            </a:endParaRPr>
          </a:p>
          <a:p>
            <a:pPr marL="0" lvl="0" indent="0" algn="just" rtl="0">
              <a:lnSpc>
                <a:spcPct val="107500"/>
              </a:lnSpc>
              <a:spcBef>
                <a:spcPts val="0"/>
              </a:spcBef>
              <a:spcAft>
                <a:spcPts val="0"/>
              </a:spcAft>
              <a:buClr>
                <a:schemeClr val="dk1"/>
              </a:buClr>
              <a:buSzPts val="1100"/>
              <a:buFont typeface="Arial"/>
              <a:buNone/>
            </a:pPr>
            <a:endParaRPr>
              <a:solidFill>
                <a:schemeClr val="lt1"/>
              </a:solidFill>
            </a:endParaRPr>
          </a:p>
          <a:p>
            <a:pPr marL="0" lvl="0" indent="0" algn="just" rtl="0">
              <a:lnSpc>
                <a:spcPct val="115000"/>
              </a:lnSpc>
              <a:spcBef>
                <a:spcPts val="0"/>
              </a:spcBef>
              <a:spcAft>
                <a:spcPts val="0"/>
              </a:spcAft>
              <a:buClr>
                <a:schemeClr val="dk1"/>
              </a:buClr>
              <a:buSzPts val="1100"/>
              <a:buFont typeface="Arial"/>
              <a:buNone/>
            </a:pPr>
            <a:r>
              <a:rPr lang="en-US" b="1">
                <a:solidFill>
                  <a:schemeClr val="lt1"/>
                </a:solidFill>
              </a:rPr>
              <a:t>Description: </a:t>
            </a:r>
            <a:r>
              <a:rPr lang="en-US">
                <a:solidFill>
                  <a:schemeClr val="lt1"/>
                </a:solidFill>
              </a:rPr>
              <a:t>You are a DevOps engineer, and you are asked to create a sample maven project, add a sample java code in it, and deploy the same on Jenkins.</a:t>
            </a:r>
            <a:endParaRPr b="1">
              <a:solidFill>
                <a:schemeClr val="lt1"/>
              </a:solidFill>
            </a:endParaRPr>
          </a:p>
        </p:txBody>
      </p:sp>
      <p:sp>
        <p:nvSpPr>
          <p:cNvPr id="862" name="Google Shape;862;p73"/>
          <p:cNvSpPr txBox="1">
            <a:spLocks noGrp="1"/>
          </p:cNvSpPr>
          <p:nvPr>
            <p:ph type="title"/>
          </p:nvPr>
        </p:nvSpPr>
        <p:spPr>
          <a:xfrm>
            <a:off x="4034825" y="539475"/>
            <a:ext cx="117225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solidFill>
                  <a:schemeClr val="lt1"/>
                </a:solidFill>
              </a:rPr>
              <a:t>Building a Maven Project with Jenkins</a:t>
            </a:r>
            <a:endParaRPr>
              <a:solidFill>
                <a:schemeClr val="lt1"/>
              </a:solidFill>
            </a:endParaRPr>
          </a:p>
        </p:txBody>
      </p:sp>
      <p:sp>
        <p:nvSpPr>
          <p:cNvPr id="863" name="Google Shape;863;p73"/>
          <p:cNvSpPr txBox="1"/>
          <p:nvPr/>
        </p:nvSpPr>
        <p:spPr>
          <a:xfrm>
            <a:off x="775700" y="585675"/>
            <a:ext cx="5453400" cy="572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3F3F3F"/>
              </a:buClr>
              <a:buSzPts val="3200"/>
              <a:buFont typeface="Open Sans ExtraBold"/>
              <a:buNone/>
            </a:pPr>
            <a:r>
              <a:rPr lang="en-US" sz="2800" b="1" i="0" u="none" strike="noStrike" cap="none">
                <a:solidFill>
                  <a:schemeClr val="lt1"/>
                </a:solidFill>
                <a:latin typeface="Open Sans"/>
                <a:ea typeface="Open Sans"/>
                <a:cs typeface="Open Sans"/>
                <a:sym typeface="Open Sans"/>
              </a:rPr>
              <a:t>Lesson-End Project</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Tasks Involved in Continuous Integration</a:t>
            </a:r>
            <a:endParaRPr/>
          </a:p>
        </p:txBody>
      </p:sp>
      <p:grpSp>
        <p:nvGrpSpPr>
          <p:cNvPr id="282" name="Google Shape;282;p6"/>
          <p:cNvGrpSpPr/>
          <p:nvPr/>
        </p:nvGrpSpPr>
        <p:grpSpPr>
          <a:xfrm>
            <a:off x="4987909" y="2004857"/>
            <a:ext cx="1832298" cy="1263490"/>
            <a:chOff x="2975531" y="1329109"/>
            <a:chExt cx="1030655" cy="710704"/>
          </a:xfrm>
        </p:grpSpPr>
        <p:sp>
          <p:nvSpPr>
            <p:cNvPr id="283" name="Google Shape;283;p6"/>
            <p:cNvSpPr/>
            <p:nvPr/>
          </p:nvSpPr>
          <p:spPr>
            <a:xfrm>
              <a:off x="2975531" y="1329109"/>
              <a:ext cx="603600" cy="533400"/>
            </a:xfrm>
            <a:prstGeom prst="rect">
              <a:avLst/>
            </a:prstGeom>
            <a:solidFill>
              <a:srgbClr val="ED7D3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84" name="Google Shape;284;p6"/>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285" name="Google Shape;285;p6"/>
          <p:cNvGrpSpPr/>
          <p:nvPr/>
        </p:nvGrpSpPr>
        <p:grpSpPr>
          <a:xfrm>
            <a:off x="4846426" y="3812378"/>
            <a:ext cx="1436405" cy="948279"/>
            <a:chOff x="2895951" y="2345828"/>
            <a:chExt cx="807968" cy="533400"/>
          </a:xfrm>
        </p:grpSpPr>
        <p:sp>
          <p:nvSpPr>
            <p:cNvPr id="286" name="Google Shape;286;p6"/>
            <p:cNvSpPr/>
            <p:nvPr/>
          </p:nvSpPr>
          <p:spPr>
            <a:xfrm>
              <a:off x="2895951" y="2345828"/>
              <a:ext cx="523200" cy="533400"/>
            </a:xfrm>
            <a:prstGeom prst="rect">
              <a:avLst/>
            </a:prstGeom>
            <a:solidFill>
              <a:srgbClr val="FFC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87" name="Google Shape;287;p6"/>
            <p:cNvSpPr/>
            <p:nvPr/>
          </p:nvSpPr>
          <p:spPr>
            <a:xfrm>
              <a:off x="3419138" y="2345828"/>
              <a:ext cx="284781" cy="533340"/>
            </a:xfrm>
            <a:custGeom>
              <a:avLst/>
              <a:gdLst/>
              <a:ahLst/>
              <a:cxnLst/>
              <a:rect l="l" t="t" r="r" b="b"/>
              <a:pathLst>
                <a:path w="228" h="427" extrusionOk="0">
                  <a:moveTo>
                    <a:pt x="0" y="0"/>
                  </a:moveTo>
                  <a:lnTo>
                    <a:pt x="228" y="185"/>
                  </a:lnTo>
                  <a:lnTo>
                    <a:pt x="228" y="266"/>
                  </a:lnTo>
                  <a:lnTo>
                    <a:pt x="0" y="427"/>
                  </a:lnTo>
                  <a:lnTo>
                    <a:pt x="0"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288" name="Google Shape;288;p6"/>
          <p:cNvGrpSpPr/>
          <p:nvPr/>
        </p:nvGrpSpPr>
        <p:grpSpPr>
          <a:xfrm>
            <a:off x="8827574" y="2004857"/>
            <a:ext cx="1832505" cy="1263490"/>
            <a:chOff x="5135316" y="1329109"/>
            <a:chExt cx="1030771" cy="710704"/>
          </a:xfrm>
        </p:grpSpPr>
        <p:sp>
          <p:nvSpPr>
            <p:cNvPr id="289" name="Google Shape;289;p6"/>
            <p:cNvSpPr/>
            <p:nvPr/>
          </p:nvSpPr>
          <p:spPr>
            <a:xfrm>
              <a:off x="5562487" y="1329109"/>
              <a:ext cx="603600" cy="533400"/>
            </a:xfrm>
            <a:prstGeom prst="rect">
              <a:avLst/>
            </a:prstGeom>
            <a:solidFill>
              <a:srgbClr val="5B9BD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90" name="Google Shape;290;p6"/>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291" name="Google Shape;291;p6"/>
          <p:cNvGrpSpPr/>
          <p:nvPr/>
        </p:nvGrpSpPr>
        <p:grpSpPr>
          <a:xfrm>
            <a:off x="8814249" y="5388966"/>
            <a:ext cx="1832505" cy="1263683"/>
            <a:chOff x="5127822" y="3232646"/>
            <a:chExt cx="1030771" cy="710813"/>
          </a:xfrm>
        </p:grpSpPr>
        <p:sp>
          <p:nvSpPr>
            <p:cNvPr id="292" name="Google Shape;292;p6"/>
            <p:cNvSpPr/>
            <p:nvPr/>
          </p:nvSpPr>
          <p:spPr>
            <a:xfrm>
              <a:off x="5554993" y="3411259"/>
              <a:ext cx="603600" cy="532200"/>
            </a:xfrm>
            <a:prstGeom prst="rect">
              <a:avLst/>
            </a:prstGeom>
            <a:solidFill>
              <a:srgbClr val="4472C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93" name="Google Shape;293;p6"/>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294" name="Google Shape;294;p6"/>
          <p:cNvGrpSpPr/>
          <p:nvPr/>
        </p:nvGrpSpPr>
        <p:grpSpPr>
          <a:xfrm>
            <a:off x="4981278" y="5388966"/>
            <a:ext cx="1825607" cy="1263683"/>
            <a:chOff x="2971800" y="3232646"/>
            <a:chExt cx="1026891" cy="710813"/>
          </a:xfrm>
        </p:grpSpPr>
        <p:sp>
          <p:nvSpPr>
            <p:cNvPr id="295" name="Google Shape;295;p6"/>
            <p:cNvSpPr/>
            <p:nvPr/>
          </p:nvSpPr>
          <p:spPr>
            <a:xfrm>
              <a:off x="2971800" y="3411259"/>
              <a:ext cx="599700" cy="532200"/>
            </a:xfrm>
            <a:prstGeom prst="rect">
              <a:avLst/>
            </a:prstGeom>
            <a:solidFill>
              <a:srgbClr val="70AD47"/>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96" name="Google Shape;296;p6"/>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297" name="Google Shape;297;p6"/>
          <p:cNvGrpSpPr/>
          <p:nvPr/>
        </p:nvGrpSpPr>
        <p:grpSpPr>
          <a:xfrm>
            <a:off x="9866322" y="5890938"/>
            <a:ext cx="487684" cy="576979"/>
            <a:chOff x="7531101" y="1738312"/>
            <a:chExt cx="225425" cy="266700"/>
          </a:xfrm>
        </p:grpSpPr>
        <p:sp>
          <p:nvSpPr>
            <p:cNvPr id="298" name="Google Shape;298;p6"/>
            <p:cNvSpPr/>
            <p:nvPr/>
          </p:nvSpPr>
          <p:spPr>
            <a:xfrm>
              <a:off x="7531101" y="1892299"/>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9"/>
                    <a:pt x="2" y="9"/>
                    <a:pt x="2" y="9"/>
                  </a:cubicBezTo>
                  <a:cubicBezTo>
                    <a:pt x="0" y="9"/>
                    <a:pt x="0" y="11"/>
                    <a:pt x="2" y="11"/>
                  </a:cubicBezTo>
                  <a:cubicBezTo>
                    <a:pt x="94" y="60"/>
                    <a:pt x="94" y="60"/>
                    <a:pt x="94" y="60"/>
                  </a:cubicBezTo>
                  <a:cubicBezTo>
                    <a:pt x="95" y="61"/>
                    <a:pt x="98" y="61"/>
                    <a:pt x="99" y="60"/>
                  </a:cubicBezTo>
                  <a:cubicBezTo>
                    <a:pt x="192" y="11"/>
                    <a:pt x="192" y="11"/>
                    <a:pt x="192" y="11"/>
                  </a:cubicBezTo>
                  <a:cubicBezTo>
                    <a:pt x="193" y="11"/>
                    <a:pt x="193" y="9"/>
                    <a:pt x="192" y="9"/>
                  </a:cubicBezTo>
                  <a:lnTo>
                    <a:pt x="175" y="0"/>
                  </a:lnTo>
                  <a:close/>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299" name="Google Shape;299;p6"/>
            <p:cNvSpPr/>
            <p:nvPr/>
          </p:nvSpPr>
          <p:spPr>
            <a:xfrm>
              <a:off x="7531101" y="1933574"/>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8"/>
                    <a:pt x="2" y="8"/>
                    <a:pt x="2" y="8"/>
                  </a:cubicBezTo>
                  <a:cubicBezTo>
                    <a:pt x="0" y="9"/>
                    <a:pt x="0" y="10"/>
                    <a:pt x="2" y="11"/>
                  </a:cubicBezTo>
                  <a:cubicBezTo>
                    <a:pt x="94" y="60"/>
                    <a:pt x="94" y="60"/>
                    <a:pt x="94" y="60"/>
                  </a:cubicBezTo>
                  <a:cubicBezTo>
                    <a:pt x="95" y="61"/>
                    <a:pt x="98" y="61"/>
                    <a:pt x="99" y="60"/>
                  </a:cubicBezTo>
                  <a:cubicBezTo>
                    <a:pt x="192" y="11"/>
                    <a:pt x="192" y="11"/>
                    <a:pt x="192" y="11"/>
                  </a:cubicBezTo>
                  <a:cubicBezTo>
                    <a:pt x="193" y="10"/>
                    <a:pt x="193" y="9"/>
                    <a:pt x="192" y="8"/>
                  </a:cubicBezTo>
                  <a:lnTo>
                    <a:pt x="175" y="0"/>
                  </a:lnTo>
                  <a:close/>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300" name="Google Shape;300;p6"/>
            <p:cNvSpPr/>
            <p:nvPr/>
          </p:nvSpPr>
          <p:spPr>
            <a:xfrm>
              <a:off x="7531101" y="1831974"/>
              <a:ext cx="225425" cy="88900"/>
            </a:xfrm>
            <a:custGeom>
              <a:avLst/>
              <a:gdLst/>
              <a:ahLst/>
              <a:cxnLst/>
              <a:rect l="l" t="t" r="r" b="b"/>
              <a:pathLst>
                <a:path w="193" h="76" extrusionOk="0">
                  <a:moveTo>
                    <a:pt x="192" y="24"/>
                  </a:moveTo>
                  <a:cubicBezTo>
                    <a:pt x="146" y="0"/>
                    <a:pt x="146" y="0"/>
                    <a:pt x="146" y="0"/>
                  </a:cubicBezTo>
                  <a:cubicBezTo>
                    <a:pt x="136" y="16"/>
                    <a:pt x="117" y="27"/>
                    <a:pt x="97" y="27"/>
                  </a:cubicBezTo>
                  <a:cubicBezTo>
                    <a:pt x="76" y="27"/>
                    <a:pt x="58" y="16"/>
                    <a:pt x="47" y="0"/>
                  </a:cubicBezTo>
                  <a:cubicBezTo>
                    <a:pt x="2" y="24"/>
                    <a:pt x="2" y="24"/>
                    <a:pt x="2" y="24"/>
                  </a:cubicBezTo>
                  <a:cubicBezTo>
                    <a:pt x="0" y="25"/>
                    <a:pt x="0" y="26"/>
                    <a:pt x="2" y="26"/>
                  </a:cubicBezTo>
                  <a:cubicBezTo>
                    <a:pt x="94" y="75"/>
                    <a:pt x="94" y="75"/>
                    <a:pt x="94" y="75"/>
                  </a:cubicBezTo>
                  <a:cubicBezTo>
                    <a:pt x="95" y="76"/>
                    <a:pt x="98" y="76"/>
                    <a:pt x="99" y="75"/>
                  </a:cubicBezTo>
                  <a:cubicBezTo>
                    <a:pt x="192" y="26"/>
                    <a:pt x="192" y="26"/>
                    <a:pt x="192" y="26"/>
                  </a:cubicBezTo>
                  <a:cubicBezTo>
                    <a:pt x="193" y="26"/>
                    <a:pt x="193" y="25"/>
                    <a:pt x="192" y="24"/>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301" name="Google Shape;301;p6"/>
            <p:cNvSpPr/>
            <p:nvPr/>
          </p:nvSpPr>
          <p:spPr>
            <a:xfrm>
              <a:off x="7616826" y="1771649"/>
              <a:ext cx="38100" cy="34925"/>
            </a:xfrm>
            <a:custGeom>
              <a:avLst/>
              <a:gdLst/>
              <a:ahLst/>
              <a:cxnLst/>
              <a:rect l="l" t="t" r="r" b="b"/>
              <a:pathLst>
                <a:path w="33" h="30" extrusionOk="0">
                  <a:moveTo>
                    <a:pt x="17" y="0"/>
                  </a:moveTo>
                  <a:cubicBezTo>
                    <a:pt x="13" y="0"/>
                    <a:pt x="9" y="2"/>
                    <a:pt x="6" y="5"/>
                  </a:cubicBezTo>
                  <a:cubicBezTo>
                    <a:pt x="0" y="11"/>
                    <a:pt x="0" y="20"/>
                    <a:pt x="6" y="26"/>
                  </a:cubicBezTo>
                  <a:cubicBezTo>
                    <a:pt x="9" y="29"/>
                    <a:pt x="13" y="30"/>
                    <a:pt x="17" y="30"/>
                  </a:cubicBezTo>
                  <a:cubicBezTo>
                    <a:pt x="21" y="30"/>
                    <a:pt x="25" y="29"/>
                    <a:pt x="27" y="26"/>
                  </a:cubicBezTo>
                  <a:cubicBezTo>
                    <a:pt x="33" y="20"/>
                    <a:pt x="33" y="11"/>
                    <a:pt x="27" y="5"/>
                  </a:cubicBezTo>
                  <a:cubicBezTo>
                    <a:pt x="25" y="2"/>
                    <a:pt x="21" y="0"/>
                    <a:pt x="17" y="0"/>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302" name="Google Shape;302;p6"/>
            <p:cNvSpPr/>
            <p:nvPr/>
          </p:nvSpPr>
          <p:spPr>
            <a:xfrm>
              <a:off x="7583488" y="1738312"/>
              <a:ext cx="119063" cy="115888"/>
            </a:xfrm>
            <a:custGeom>
              <a:avLst/>
              <a:gdLst/>
              <a:ahLst/>
              <a:cxnLst/>
              <a:rect l="l" t="t" r="r" b="b"/>
              <a:pathLst>
                <a:path w="101" h="100" extrusionOk="0">
                  <a:moveTo>
                    <a:pt x="51" y="0"/>
                  </a:moveTo>
                  <a:cubicBezTo>
                    <a:pt x="23" y="0"/>
                    <a:pt x="0" y="22"/>
                    <a:pt x="0" y="50"/>
                  </a:cubicBezTo>
                  <a:cubicBezTo>
                    <a:pt x="0" y="78"/>
                    <a:pt x="23" y="100"/>
                    <a:pt x="51" y="100"/>
                  </a:cubicBezTo>
                  <a:cubicBezTo>
                    <a:pt x="78" y="100"/>
                    <a:pt x="101" y="78"/>
                    <a:pt x="101" y="50"/>
                  </a:cubicBezTo>
                  <a:cubicBezTo>
                    <a:pt x="101" y="22"/>
                    <a:pt x="78" y="0"/>
                    <a:pt x="51" y="0"/>
                  </a:cubicBezTo>
                  <a:moveTo>
                    <a:pt x="82" y="79"/>
                  </a:moveTo>
                  <a:cubicBezTo>
                    <a:pt x="80" y="82"/>
                    <a:pt x="80" y="82"/>
                    <a:pt x="80" y="82"/>
                  </a:cubicBezTo>
                  <a:cubicBezTo>
                    <a:pt x="78" y="83"/>
                    <a:pt x="76" y="83"/>
                    <a:pt x="74" y="82"/>
                  </a:cubicBezTo>
                  <a:cubicBezTo>
                    <a:pt x="60" y="67"/>
                    <a:pt x="60" y="67"/>
                    <a:pt x="60" y="67"/>
                  </a:cubicBezTo>
                  <a:cubicBezTo>
                    <a:pt x="55" y="70"/>
                    <a:pt x="50" y="72"/>
                    <a:pt x="45" y="72"/>
                  </a:cubicBezTo>
                  <a:cubicBezTo>
                    <a:pt x="38" y="72"/>
                    <a:pt x="31" y="69"/>
                    <a:pt x="26" y="64"/>
                  </a:cubicBezTo>
                  <a:cubicBezTo>
                    <a:pt x="15" y="53"/>
                    <a:pt x="15" y="36"/>
                    <a:pt x="26" y="25"/>
                  </a:cubicBezTo>
                  <a:cubicBezTo>
                    <a:pt x="31" y="20"/>
                    <a:pt x="38" y="17"/>
                    <a:pt x="45" y="17"/>
                  </a:cubicBezTo>
                  <a:cubicBezTo>
                    <a:pt x="52" y="17"/>
                    <a:pt x="59" y="20"/>
                    <a:pt x="64" y="25"/>
                  </a:cubicBezTo>
                  <a:cubicBezTo>
                    <a:pt x="73" y="34"/>
                    <a:pt x="75" y="48"/>
                    <a:pt x="68" y="59"/>
                  </a:cubicBezTo>
                  <a:cubicBezTo>
                    <a:pt x="82" y="74"/>
                    <a:pt x="82" y="74"/>
                    <a:pt x="82" y="74"/>
                  </a:cubicBezTo>
                  <a:cubicBezTo>
                    <a:pt x="84" y="75"/>
                    <a:pt x="84" y="78"/>
                    <a:pt x="82" y="79"/>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sp>
        <p:nvSpPr>
          <p:cNvPr id="303" name="Google Shape;303;p6"/>
          <p:cNvSpPr txBox="1"/>
          <p:nvPr/>
        </p:nvSpPr>
        <p:spPr>
          <a:xfrm>
            <a:off x="943143" y="2258186"/>
            <a:ext cx="37764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Generating reports and analyzing</a:t>
            </a:r>
            <a:endParaRPr sz="2200" b="0" i="0" u="none" strike="noStrike" cap="none">
              <a:solidFill>
                <a:srgbClr val="3F3F3F"/>
              </a:solidFill>
              <a:latin typeface="Open Sans"/>
              <a:ea typeface="Open Sans"/>
              <a:cs typeface="Open Sans"/>
              <a:sym typeface="Open Sans"/>
            </a:endParaRPr>
          </a:p>
        </p:txBody>
      </p:sp>
      <p:sp>
        <p:nvSpPr>
          <p:cNvPr id="304" name="Google Shape;304;p6"/>
          <p:cNvSpPr txBox="1"/>
          <p:nvPr/>
        </p:nvSpPr>
        <p:spPr>
          <a:xfrm>
            <a:off x="622577" y="3904747"/>
            <a:ext cx="40968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Performing functional tests and labeling code</a:t>
            </a:r>
            <a:endParaRPr sz="2200" b="0" i="0" u="none" strike="noStrike" cap="none">
              <a:solidFill>
                <a:srgbClr val="3F3F3F"/>
              </a:solidFill>
              <a:latin typeface="Open Sans"/>
              <a:ea typeface="Open Sans"/>
              <a:cs typeface="Open Sans"/>
              <a:sym typeface="Open Sans"/>
            </a:endParaRPr>
          </a:p>
        </p:txBody>
      </p:sp>
      <p:sp>
        <p:nvSpPr>
          <p:cNvPr id="305" name="Google Shape;305;p6"/>
          <p:cNvSpPr txBox="1"/>
          <p:nvPr/>
        </p:nvSpPr>
        <p:spPr>
          <a:xfrm>
            <a:off x="10899573" y="5961215"/>
            <a:ext cx="37764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Integrating with DB</a:t>
            </a:r>
            <a:endParaRPr sz="2200" b="0" i="0" u="none" strike="noStrike" cap="none">
              <a:solidFill>
                <a:srgbClr val="3F3F3F"/>
              </a:solidFill>
              <a:latin typeface="Open Sans"/>
              <a:ea typeface="Open Sans"/>
              <a:cs typeface="Open Sans"/>
              <a:sym typeface="Open Sans"/>
            </a:endParaRPr>
          </a:p>
        </p:txBody>
      </p:sp>
      <p:sp>
        <p:nvSpPr>
          <p:cNvPr id="306" name="Google Shape;306;p6"/>
          <p:cNvSpPr txBox="1"/>
          <p:nvPr/>
        </p:nvSpPr>
        <p:spPr>
          <a:xfrm>
            <a:off x="911881" y="6005281"/>
            <a:ext cx="37764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Performing preproduction deployment</a:t>
            </a:r>
            <a:endParaRPr sz="2200" b="0" i="0" u="none" strike="noStrike" cap="none">
              <a:solidFill>
                <a:srgbClr val="3F3F3F"/>
              </a:solidFill>
              <a:latin typeface="Open Sans"/>
              <a:ea typeface="Open Sans"/>
              <a:cs typeface="Open Sans"/>
              <a:sym typeface="Open Sans"/>
            </a:endParaRPr>
          </a:p>
        </p:txBody>
      </p:sp>
      <p:grpSp>
        <p:nvGrpSpPr>
          <p:cNvPr id="307" name="Google Shape;307;p6"/>
          <p:cNvGrpSpPr/>
          <p:nvPr/>
        </p:nvGrpSpPr>
        <p:grpSpPr>
          <a:xfrm>
            <a:off x="9344967" y="3812378"/>
            <a:ext cx="1432691" cy="948279"/>
            <a:chOff x="5426342" y="2345828"/>
            <a:chExt cx="805880" cy="533400"/>
          </a:xfrm>
        </p:grpSpPr>
        <p:sp>
          <p:nvSpPr>
            <p:cNvPr id="308" name="Google Shape;308;p6"/>
            <p:cNvSpPr/>
            <p:nvPr/>
          </p:nvSpPr>
          <p:spPr>
            <a:xfrm>
              <a:off x="5711122" y="2345828"/>
              <a:ext cx="521100" cy="533400"/>
            </a:xfrm>
            <a:prstGeom prst="rect">
              <a:avLst/>
            </a:prstGeom>
            <a:solidFill>
              <a:srgbClr val="A5A5A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309" name="Google Shape;309;p6"/>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sp>
        <p:nvSpPr>
          <p:cNvPr id="310" name="Google Shape;310;p6"/>
          <p:cNvSpPr txBox="1"/>
          <p:nvPr/>
        </p:nvSpPr>
        <p:spPr>
          <a:xfrm>
            <a:off x="10975023" y="4041935"/>
            <a:ext cx="46584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Performing unit tests</a:t>
            </a:r>
            <a:endParaRPr sz="2200" b="0" i="0" u="none" strike="noStrike" cap="none">
              <a:solidFill>
                <a:srgbClr val="3F3F3F"/>
              </a:solidFill>
              <a:latin typeface="Open Sans"/>
              <a:ea typeface="Open Sans"/>
              <a:cs typeface="Open Sans"/>
              <a:sym typeface="Open Sans"/>
            </a:endParaRPr>
          </a:p>
        </p:txBody>
      </p:sp>
      <p:sp>
        <p:nvSpPr>
          <p:cNvPr id="311" name="Google Shape;311;p6"/>
          <p:cNvSpPr txBox="1"/>
          <p:nvPr/>
        </p:nvSpPr>
        <p:spPr>
          <a:xfrm>
            <a:off x="10863700" y="2259566"/>
            <a:ext cx="40278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200" b="0" i="0" u="none" strike="noStrike" cap="none">
                <a:solidFill>
                  <a:srgbClr val="3F3F3F"/>
                </a:solidFill>
                <a:latin typeface="Open Sans"/>
                <a:ea typeface="Open Sans"/>
                <a:cs typeface="Open Sans"/>
                <a:sym typeface="Open Sans"/>
              </a:rPr>
              <a:t>Developing and compiling</a:t>
            </a:r>
            <a:endParaRPr sz="2200" b="0" i="0" u="none" strike="noStrike" cap="none">
              <a:solidFill>
                <a:srgbClr val="3F3F3F"/>
              </a:solidFill>
              <a:latin typeface="Open Sans"/>
              <a:ea typeface="Open Sans"/>
              <a:cs typeface="Open Sans"/>
              <a:sym typeface="Open Sans"/>
            </a:endParaRPr>
          </a:p>
        </p:txBody>
      </p:sp>
      <p:grpSp>
        <p:nvGrpSpPr>
          <p:cNvPr id="312" name="Google Shape;312;p6"/>
          <p:cNvGrpSpPr/>
          <p:nvPr/>
        </p:nvGrpSpPr>
        <p:grpSpPr>
          <a:xfrm>
            <a:off x="5260366" y="5969381"/>
            <a:ext cx="435310" cy="435316"/>
            <a:chOff x="1941513" y="2219325"/>
            <a:chExt cx="477838" cy="481012"/>
          </a:xfrm>
        </p:grpSpPr>
        <p:sp>
          <p:nvSpPr>
            <p:cNvPr id="313" name="Google Shape;313;p6"/>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rgbClr val="000000"/>
                </a:solidFill>
                <a:latin typeface="Open Sans"/>
                <a:ea typeface="Open Sans"/>
                <a:cs typeface="Open Sans"/>
                <a:sym typeface="Open Sans"/>
              </a:endParaRPr>
            </a:p>
          </p:txBody>
        </p:sp>
        <p:sp>
          <p:nvSpPr>
            <p:cNvPr id="314" name="Google Shape;314;p6"/>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rgbClr val="000000"/>
                </a:solidFill>
                <a:latin typeface="Open Sans"/>
                <a:ea typeface="Open Sans"/>
                <a:cs typeface="Open Sans"/>
                <a:sym typeface="Open Sans"/>
              </a:endParaRPr>
            </a:p>
          </p:txBody>
        </p:sp>
        <p:sp>
          <p:nvSpPr>
            <p:cNvPr id="315" name="Google Shape;315;p6"/>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rgbClr val="000000"/>
                </a:solidFill>
                <a:latin typeface="Open Sans"/>
                <a:ea typeface="Open Sans"/>
                <a:cs typeface="Open Sans"/>
                <a:sym typeface="Open Sans"/>
              </a:endParaRPr>
            </a:p>
          </p:txBody>
        </p:sp>
      </p:grpSp>
      <p:grpSp>
        <p:nvGrpSpPr>
          <p:cNvPr id="316" name="Google Shape;316;p6"/>
          <p:cNvGrpSpPr/>
          <p:nvPr/>
        </p:nvGrpSpPr>
        <p:grpSpPr>
          <a:xfrm>
            <a:off x="6268533" y="2710604"/>
            <a:ext cx="3251241" cy="3253374"/>
            <a:chOff x="3673940" y="1693752"/>
            <a:chExt cx="1828800" cy="1830000"/>
          </a:xfrm>
        </p:grpSpPr>
        <p:sp>
          <p:nvSpPr>
            <p:cNvPr id="317" name="Google Shape;317;p6"/>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sp>
          <p:nvSpPr>
            <p:cNvPr id="318" name="Google Shape;318;p6"/>
            <p:cNvSpPr/>
            <p:nvPr/>
          </p:nvSpPr>
          <p:spPr>
            <a:xfrm>
              <a:off x="3727716" y="1748188"/>
              <a:ext cx="1721100" cy="1721400"/>
            </a:xfrm>
            <a:prstGeom prst="ellipse">
              <a:avLst/>
            </a:pr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2200" b="0" i="0" u="none" strike="noStrike" cap="none">
                <a:solidFill>
                  <a:srgbClr val="000000"/>
                </a:solidFill>
                <a:latin typeface="Open Sans"/>
                <a:ea typeface="Open Sans"/>
                <a:cs typeface="Open Sans"/>
                <a:sym typeface="Open Sans"/>
              </a:endParaRPr>
            </a:p>
          </p:txBody>
        </p:sp>
      </p:grpSp>
      <p:sp>
        <p:nvSpPr>
          <p:cNvPr id="319" name="Google Shape;319;p6"/>
          <p:cNvSpPr txBox="1"/>
          <p:nvPr/>
        </p:nvSpPr>
        <p:spPr>
          <a:xfrm>
            <a:off x="6469006" y="3864934"/>
            <a:ext cx="28503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 Continuous</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Integration</a:t>
            </a:r>
            <a:endParaRPr sz="2200" b="0" i="0" u="none" strike="noStrike" cap="none">
              <a:solidFill>
                <a:srgbClr val="3F3F3F"/>
              </a:solidFill>
              <a:latin typeface="Open Sans"/>
              <a:ea typeface="Open Sans"/>
              <a:cs typeface="Open Sans"/>
              <a:sym typeface="Open Sans"/>
            </a:endParaRPr>
          </a:p>
        </p:txBody>
      </p:sp>
      <p:sp>
        <p:nvSpPr>
          <p:cNvPr id="320" name="Google Shape;320;p6"/>
          <p:cNvSpPr/>
          <p:nvPr/>
        </p:nvSpPr>
        <p:spPr>
          <a:xfrm>
            <a:off x="10324725" y="3980603"/>
            <a:ext cx="285046" cy="279401"/>
          </a:xfrm>
          <a:custGeom>
            <a:avLst/>
            <a:gdLst/>
            <a:ahLst/>
            <a:cxnLst/>
            <a:rect l="l" t="t" r="r" b="b"/>
            <a:pathLst>
              <a:path w="52" h="51" extrusionOk="0">
                <a:moveTo>
                  <a:pt x="1" y="28"/>
                </a:moveTo>
                <a:cubicBezTo>
                  <a:pt x="1" y="28"/>
                  <a:pt x="1" y="29"/>
                  <a:pt x="2" y="29"/>
                </a:cubicBezTo>
                <a:cubicBezTo>
                  <a:pt x="7" y="30"/>
                  <a:pt x="7" y="30"/>
                  <a:pt x="7" y="30"/>
                </a:cubicBezTo>
                <a:cubicBezTo>
                  <a:pt x="7" y="30"/>
                  <a:pt x="8" y="30"/>
                  <a:pt x="9" y="32"/>
                </a:cubicBezTo>
                <a:cubicBezTo>
                  <a:pt x="9" y="32"/>
                  <a:pt x="10" y="33"/>
                  <a:pt x="10" y="34"/>
                </a:cubicBezTo>
                <a:cubicBezTo>
                  <a:pt x="6" y="40"/>
                  <a:pt x="6" y="40"/>
                  <a:pt x="6" y="40"/>
                </a:cubicBezTo>
                <a:cubicBezTo>
                  <a:pt x="6" y="40"/>
                  <a:pt x="5" y="40"/>
                  <a:pt x="6" y="41"/>
                </a:cubicBezTo>
                <a:cubicBezTo>
                  <a:pt x="10" y="45"/>
                  <a:pt x="10" y="45"/>
                  <a:pt x="10" y="45"/>
                </a:cubicBezTo>
                <a:cubicBezTo>
                  <a:pt x="10" y="45"/>
                  <a:pt x="11" y="46"/>
                  <a:pt x="12" y="45"/>
                </a:cubicBezTo>
                <a:cubicBezTo>
                  <a:pt x="15" y="42"/>
                  <a:pt x="15" y="42"/>
                  <a:pt x="15" y="42"/>
                </a:cubicBezTo>
                <a:cubicBezTo>
                  <a:pt x="15" y="42"/>
                  <a:pt x="17" y="41"/>
                  <a:pt x="19" y="42"/>
                </a:cubicBezTo>
                <a:cubicBezTo>
                  <a:pt x="19" y="42"/>
                  <a:pt x="21" y="42"/>
                  <a:pt x="21" y="44"/>
                </a:cubicBezTo>
                <a:cubicBezTo>
                  <a:pt x="22" y="49"/>
                  <a:pt x="22" y="49"/>
                  <a:pt x="22" y="49"/>
                </a:cubicBezTo>
                <a:cubicBezTo>
                  <a:pt x="22" y="49"/>
                  <a:pt x="22" y="51"/>
                  <a:pt x="24" y="50"/>
                </a:cubicBezTo>
                <a:cubicBezTo>
                  <a:pt x="28" y="50"/>
                  <a:pt x="28" y="50"/>
                  <a:pt x="28" y="50"/>
                </a:cubicBezTo>
                <a:cubicBezTo>
                  <a:pt x="28" y="50"/>
                  <a:pt x="30" y="50"/>
                  <a:pt x="30" y="49"/>
                </a:cubicBezTo>
                <a:cubicBezTo>
                  <a:pt x="31" y="44"/>
                  <a:pt x="31" y="44"/>
                  <a:pt x="31" y="44"/>
                </a:cubicBezTo>
                <a:cubicBezTo>
                  <a:pt x="31" y="44"/>
                  <a:pt x="31" y="43"/>
                  <a:pt x="32" y="42"/>
                </a:cubicBezTo>
                <a:cubicBezTo>
                  <a:pt x="32" y="42"/>
                  <a:pt x="34" y="41"/>
                  <a:pt x="36" y="42"/>
                </a:cubicBezTo>
                <a:cubicBezTo>
                  <a:pt x="40" y="45"/>
                  <a:pt x="40" y="45"/>
                  <a:pt x="40" y="45"/>
                </a:cubicBezTo>
                <a:cubicBezTo>
                  <a:pt x="40" y="45"/>
                  <a:pt x="41" y="46"/>
                  <a:pt x="43" y="45"/>
                </a:cubicBezTo>
                <a:cubicBezTo>
                  <a:pt x="46" y="42"/>
                  <a:pt x="46" y="42"/>
                  <a:pt x="46" y="42"/>
                </a:cubicBezTo>
                <a:cubicBezTo>
                  <a:pt x="46" y="42"/>
                  <a:pt x="47" y="40"/>
                  <a:pt x="46" y="39"/>
                </a:cubicBezTo>
                <a:cubicBezTo>
                  <a:pt x="43" y="35"/>
                  <a:pt x="43" y="35"/>
                  <a:pt x="43" y="35"/>
                </a:cubicBezTo>
                <a:cubicBezTo>
                  <a:pt x="43" y="35"/>
                  <a:pt x="42" y="34"/>
                  <a:pt x="43" y="32"/>
                </a:cubicBezTo>
                <a:cubicBezTo>
                  <a:pt x="43" y="32"/>
                  <a:pt x="43" y="30"/>
                  <a:pt x="45" y="30"/>
                </a:cubicBezTo>
                <a:cubicBezTo>
                  <a:pt x="50" y="29"/>
                  <a:pt x="50" y="29"/>
                  <a:pt x="50" y="29"/>
                </a:cubicBezTo>
                <a:cubicBezTo>
                  <a:pt x="50" y="29"/>
                  <a:pt x="52" y="29"/>
                  <a:pt x="52" y="28"/>
                </a:cubicBezTo>
                <a:cubicBezTo>
                  <a:pt x="52" y="23"/>
                  <a:pt x="52" y="23"/>
                  <a:pt x="52" y="23"/>
                </a:cubicBezTo>
                <a:cubicBezTo>
                  <a:pt x="52" y="23"/>
                  <a:pt x="52" y="21"/>
                  <a:pt x="50" y="21"/>
                </a:cubicBezTo>
                <a:cubicBezTo>
                  <a:pt x="45" y="21"/>
                  <a:pt x="45" y="21"/>
                  <a:pt x="45" y="21"/>
                </a:cubicBezTo>
                <a:cubicBezTo>
                  <a:pt x="45" y="21"/>
                  <a:pt x="43" y="20"/>
                  <a:pt x="43" y="19"/>
                </a:cubicBezTo>
                <a:cubicBezTo>
                  <a:pt x="43" y="19"/>
                  <a:pt x="42" y="16"/>
                  <a:pt x="43" y="15"/>
                </a:cubicBezTo>
                <a:cubicBezTo>
                  <a:pt x="46" y="11"/>
                  <a:pt x="46" y="11"/>
                  <a:pt x="46" y="11"/>
                </a:cubicBezTo>
                <a:cubicBezTo>
                  <a:pt x="46" y="11"/>
                  <a:pt x="47" y="10"/>
                  <a:pt x="46" y="9"/>
                </a:cubicBezTo>
                <a:cubicBezTo>
                  <a:pt x="42" y="6"/>
                  <a:pt x="42" y="6"/>
                  <a:pt x="42" y="6"/>
                </a:cubicBezTo>
                <a:cubicBezTo>
                  <a:pt x="42" y="6"/>
                  <a:pt x="41" y="5"/>
                  <a:pt x="40" y="6"/>
                </a:cubicBezTo>
                <a:cubicBezTo>
                  <a:pt x="36" y="9"/>
                  <a:pt x="36" y="9"/>
                  <a:pt x="36" y="9"/>
                </a:cubicBezTo>
                <a:cubicBezTo>
                  <a:pt x="36" y="9"/>
                  <a:pt x="34" y="10"/>
                  <a:pt x="32" y="9"/>
                </a:cubicBezTo>
                <a:cubicBezTo>
                  <a:pt x="32" y="9"/>
                  <a:pt x="31" y="8"/>
                  <a:pt x="30" y="7"/>
                </a:cubicBezTo>
                <a:cubicBezTo>
                  <a:pt x="30" y="7"/>
                  <a:pt x="30" y="2"/>
                  <a:pt x="30" y="1"/>
                </a:cubicBezTo>
                <a:cubicBezTo>
                  <a:pt x="30" y="1"/>
                  <a:pt x="30" y="0"/>
                  <a:pt x="28" y="0"/>
                </a:cubicBezTo>
                <a:cubicBezTo>
                  <a:pt x="23" y="0"/>
                  <a:pt x="23" y="0"/>
                  <a:pt x="23" y="0"/>
                </a:cubicBezTo>
                <a:cubicBezTo>
                  <a:pt x="23" y="0"/>
                  <a:pt x="22" y="0"/>
                  <a:pt x="22" y="1"/>
                </a:cubicBezTo>
                <a:cubicBezTo>
                  <a:pt x="21" y="7"/>
                  <a:pt x="21" y="7"/>
                  <a:pt x="21" y="7"/>
                </a:cubicBezTo>
                <a:cubicBezTo>
                  <a:pt x="21" y="7"/>
                  <a:pt x="20" y="9"/>
                  <a:pt x="19" y="9"/>
                </a:cubicBezTo>
                <a:cubicBezTo>
                  <a:pt x="19" y="9"/>
                  <a:pt x="17" y="9"/>
                  <a:pt x="16" y="9"/>
                </a:cubicBezTo>
                <a:cubicBezTo>
                  <a:pt x="12" y="6"/>
                  <a:pt x="12" y="6"/>
                  <a:pt x="12" y="6"/>
                </a:cubicBezTo>
                <a:cubicBezTo>
                  <a:pt x="12" y="6"/>
                  <a:pt x="11" y="5"/>
                  <a:pt x="9" y="6"/>
                </a:cubicBezTo>
                <a:cubicBezTo>
                  <a:pt x="6" y="9"/>
                  <a:pt x="6" y="9"/>
                  <a:pt x="6" y="9"/>
                </a:cubicBezTo>
                <a:cubicBezTo>
                  <a:pt x="6" y="9"/>
                  <a:pt x="5" y="10"/>
                  <a:pt x="6" y="11"/>
                </a:cubicBezTo>
                <a:cubicBezTo>
                  <a:pt x="9" y="15"/>
                  <a:pt x="9" y="15"/>
                  <a:pt x="9" y="15"/>
                </a:cubicBezTo>
                <a:cubicBezTo>
                  <a:pt x="9" y="15"/>
                  <a:pt x="10" y="17"/>
                  <a:pt x="9" y="19"/>
                </a:cubicBezTo>
                <a:cubicBezTo>
                  <a:pt x="9" y="19"/>
                  <a:pt x="8" y="21"/>
                  <a:pt x="6" y="21"/>
                </a:cubicBezTo>
                <a:cubicBezTo>
                  <a:pt x="4" y="21"/>
                  <a:pt x="2" y="22"/>
                  <a:pt x="2" y="22"/>
                </a:cubicBezTo>
                <a:cubicBezTo>
                  <a:pt x="2" y="22"/>
                  <a:pt x="0" y="22"/>
                  <a:pt x="0" y="23"/>
                </a:cubicBezTo>
                <a:cubicBezTo>
                  <a:pt x="0" y="24"/>
                  <a:pt x="1" y="28"/>
                  <a:pt x="1" y="28"/>
                </a:cubicBezTo>
                <a:moveTo>
                  <a:pt x="16" y="25"/>
                </a:moveTo>
                <a:cubicBezTo>
                  <a:pt x="16" y="20"/>
                  <a:pt x="21" y="16"/>
                  <a:pt x="26" y="16"/>
                </a:cubicBezTo>
                <a:cubicBezTo>
                  <a:pt x="31" y="16"/>
                  <a:pt x="36" y="20"/>
                  <a:pt x="36" y="25"/>
                </a:cubicBezTo>
                <a:cubicBezTo>
                  <a:pt x="36" y="31"/>
                  <a:pt x="31" y="35"/>
                  <a:pt x="26" y="35"/>
                </a:cubicBezTo>
                <a:cubicBezTo>
                  <a:pt x="21" y="35"/>
                  <a:pt x="16" y="31"/>
                  <a:pt x="16" y="25"/>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21" name="Google Shape;321;p6"/>
          <p:cNvSpPr/>
          <p:nvPr/>
        </p:nvSpPr>
        <p:spPr>
          <a:xfrm>
            <a:off x="10042503" y="4155581"/>
            <a:ext cx="389467" cy="372533"/>
          </a:xfrm>
          <a:custGeom>
            <a:avLst/>
            <a:gdLst/>
            <a:ahLst/>
            <a:cxnLst/>
            <a:rect l="l" t="t" r="r" b="b"/>
            <a:pathLst>
              <a:path w="71" h="68" extrusionOk="0">
                <a:moveTo>
                  <a:pt x="5" y="51"/>
                </a:moveTo>
                <a:cubicBezTo>
                  <a:pt x="5" y="51"/>
                  <a:pt x="5" y="52"/>
                  <a:pt x="8" y="52"/>
                </a:cubicBezTo>
                <a:cubicBezTo>
                  <a:pt x="14" y="50"/>
                  <a:pt x="14" y="50"/>
                  <a:pt x="14" y="50"/>
                </a:cubicBezTo>
                <a:cubicBezTo>
                  <a:pt x="14" y="50"/>
                  <a:pt x="15" y="49"/>
                  <a:pt x="17" y="51"/>
                </a:cubicBezTo>
                <a:cubicBezTo>
                  <a:pt x="17" y="51"/>
                  <a:pt x="20" y="53"/>
                  <a:pt x="20" y="54"/>
                </a:cubicBezTo>
                <a:cubicBezTo>
                  <a:pt x="18" y="63"/>
                  <a:pt x="18" y="63"/>
                  <a:pt x="18" y="63"/>
                </a:cubicBezTo>
                <a:cubicBezTo>
                  <a:pt x="18" y="63"/>
                  <a:pt x="18" y="64"/>
                  <a:pt x="19" y="65"/>
                </a:cubicBezTo>
                <a:cubicBezTo>
                  <a:pt x="26" y="68"/>
                  <a:pt x="26" y="68"/>
                  <a:pt x="26" y="68"/>
                </a:cubicBezTo>
                <a:cubicBezTo>
                  <a:pt x="26" y="68"/>
                  <a:pt x="28" y="68"/>
                  <a:pt x="28" y="66"/>
                </a:cubicBezTo>
                <a:cubicBezTo>
                  <a:pt x="31" y="61"/>
                  <a:pt x="31" y="61"/>
                  <a:pt x="31" y="61"/>
                </a:cubicBezTo>
                <a:cubicBezTo>
                  <a:pt x="31" y="61"/>
                  <a:pt x="32" y="59"/>
                  <a:pt x="36" y="59"/>
                </a:cubicBezTo>
                <a:cubicBezTo>
                  <a:pt x="36" y="59"/>
                  <a:pt x="39" y="59"/>
                  <a:pt x="40" y="60"/>
                </a:cubicBezTo>
                <a:cubicBezTo>
                  <a:pt x="44" y="67"/>
                  <a:pt x="44" y="67"/>
                  <a:pt x="44" y="67"/>
                </a:cubicBezTo>
                <a:cubicBezTo>
                  <a:pt x="44" y="67"/>
                  <a:pt x="45" y="68"/>
                  <a:pt x="47" y="67"/>
                </a:cubicBezTo>
                <a:cubicBezTo>
                  <a:pt x="53" y="65"/>
                  <a:pt x="53" y="65"/>
                  <a:pt x="53" y="65"/>
                </a:cubicBezTo>
                <a:cubicBezTo>
                  <a:pt x="53" y="65"/>
                  <a:pt x="55" y="64"/>
                  <a:pt x="54" y="62"/>
                </a:cubicBezTo>
                <a:cubicBezTo>
                  <a:pt x="52" y="56"/>
                  <a:pt x="52" y="56"/>
                  <a:pt x="52" y="56"/>
                </a:cubicBezTo>
                <a:cubicBezTo>
                  <a:pt x="52" y="56"/>
                  <a:pt x="51" y="54"/>
                  <a:pt x="53" y="52"/>
                </a:cubicBezTo>
                <a:cubicBezTo>
                  <a:pt x="53" y="52"/>
                  <a:pt x="55" y="49"/>
                  <a:pt x="58" y="50"/>
                </a:cubicBezTo>
                <a:cubicBezTo>
                  <a:pt x="65" y="51"/>
                  <a:pt x="65" y="51"/>
                  <a:pt x="65" y="51"/>
                </a:cubicBezTo>
                <a:cubicBezTo>
                  <a:pt x="65" y="51"/>
                  <a:pt x="66" y="52"/>
                  <a:pt x="68" y="50"/>
                </a:cubicBezTo>
                <a:cubicBezTo>
                  <a:pt x="70" y="44"/>
                  <a:pt x="70" y="44"/>
                  <a:pt x="70" y="44"/>
                </a:cubicBezTo>
                <a:cubicBezTo>
                  <a:pt x="70" y="44"/>
                  <a:pt x="71" y="42"/>
                  <a:pt x="69" y="41"/>
                </a:cubicBezTo>
                <a:cubicBezTo>
                  <a:pt x="63" y="38"/>
                  <a:pt x="63" y="38"/>
                  <a:pt x="63" y="38"/>
                </a:cubicBezTo>
                <a:cubicBezTo>
                  <a:pt x="63" y="38"/>
                  <a:pt x="61" y="37"/>
                  <a:pt x="61" y="34"/>
                </a:cubicBezTo>
                <a:cubicBezTo>
                  <a:pt x="61" y="34"/>
                  <a:pt x="61" y="31"/>
                  <a:pt x="63" y="29"/>
                </a:cubicBezTo>
                <a:cubicBezTo>
                  <a:pt x="69" y="26"/>
                  <a:pt x="69" y="26"/>
                  <a:pt x="69" y="26"/>
                </a:cubicBezTo>
                <a:cubicBezTo>
                  <a:pt x="69" y="26"/>
                  <a:pt x="71" y="25"/>
                  <a:pt x="70" y="23"/>
                </a:cubicBezTo>
                <a:cubicBezTo>
                  <a:pt x="67" y="17"/>
                  <a:pt x="67" y="17"/>
                  <a:pt x="67" y="17"/>
                </a:cubicBezTo>
                <a:cubicBezTo>
                  <a:pt x="67" y="17"/>
                  <a:pt x="66" y="15"/>
                  <a:pt x="64" y="16"/>
                </a:cubicBezTo>
                <a:cubicBezTo>
                  <a:pt x="57" y="18"/>
                  <a:pt x="57" y="18"/>
                  <a:pt x="57" y="18"/>
                </a:cubicBezTo>
                <a:cubicBezTo>
                  <a:pt x="57" y="18"/>
                  <a:pt x="55" y="18"/>
                  <a:pt x="53" y="16"/>
                </a:cubicBezTo>
                <a:cubicBezTo>
                  <a:pt x="53" y="16"/>
                  <a:pt x="51" y="14"/>
                  <a:pt x="52" y="12"/>
                </a:cubicBezTo>
                <a:cubicBezTo>
                  <a:pt x="53" y="5"/>
                  <a:pt x="53" y="5"/>
                  <a:pt x="53" y="5"/>
                </a:cubicBezTo>
                <a:cubicBezTo>
                  <a:pt x="53" y="5"/>
                  <a:pt x="54" y="3"/>
                  <a:pt x="52" y="3"/>
                </a:cubicBezTo>
                <a:cubicBezTo>
                  <a:pt x="45" y="0"/>
                  <a:pt x="45" y="0"/>
                  <a:pt x="45" y="0"/>
                </a:cubicBezTo>
                <a:cubicBezTo>
                  <a:pt x="45" y="0"/>
                  <a:pt x="44" y="0"/>
                  <a:pt x="43" y="1"/>
                </a:cubicBezTo>
                <a:cubicBezTo>
                  <a:pt x="39" y="8"/>
                  <a:pt x="39" y="8"/>
                  <a:pt x="39" y="8"/>
                </a:cubicBezTo>
                <a:cubicBezTo>
                  <a:pt x="39" y="8"/>
                  <a:pt x="37" y="10"/>
                  <a:pt x="35" y="9"/>
                </a:cubicBezTo>
                <a:cubicBezTo>
                  <a:pt x="35" y="9"/>
                  <a:pt x="32" y="9"/>
                  <a:pt x="31" y="8"/>
                </a:cubicBezTo>
                <a:cubicBezTo>
                  <a:pt x="31" y="8"/>
                  <a:pt x="27" y="1"/>
                  <a:pt x="27" y="1"/>
                </a:cubicBezTo>
                <a:cubicBezTo>
                  <a:pt x="27" y="1"/>
                  <a:pt x="26" y="0"/>
                  <a:pt x="25" y="0"/>
                </a:cubicBezTo>
                <a:cubicBezTo>
                  <a:pt x="18" y="3"/>
                  <a:pt x="18" y="3"/>
                  <a:pt x="18" y="3"/>
                </a:cubicBezTo>
                <a:cubicBezTo>
                  <a:pt x="18" y="3"/>
                  <a:pt x="17" y="4"/>
                  <a:pt x="17" y="5"/>
                </a:cubicBezTo>
                <a:cubicBezTo>
                  <a:pt x="20" y="13"/>
                  <a:pt x="20" y="13"/>
                  <a:pt x="20" y="13"/>
                </a:cubicBezTo>
                <a:cubicBezTo>
                  <a:pt x="20" y="13"/>
                  <a:pt x="19" y="16"/>
                  <a:pt x="18" y="17"/>
                </a:cubicBezTo>
                <a:cubicBezTo>
                  <a:pt x="18" y="17"/>
                  <a:pt x="15" y="19"/>
                  <a:pt x="14" y="18"/>
                </a:cubicBezTo>
                <a:cubicBezTo>
                  <a:pt x="7" y="17"/>
                  <a:pt x="7" y="17"/>
                  <a:pt x="7" y="17"/>
                </a:cubicBezTo>
                <a:cubicBezTo>
                  <a:pt x="7" y="17"/>
                  <a:pt x="4" y="16"/>
                  <a:pt x="4" y="18"/>
                </a:cubicBezTo>
                <a:cubicBezTo>
                  <a:pt x="1" y="24"/>
                  <a:pt x="1" y="24"/>
                  <a:pt x="1" y="24"/>
                </a:cubicBezTo>
                <a:cubicBezTo>
                  <a:pt x="1" y="24"/>
                  <a:pt x="0" y="26"/>
                  <a:pt x="2" y="26"/>
                </a:cubicBezTo>
                <a:cubicBezTo>
                  <a:pt x="9" y="30"/>
                  <a:pt x="9" y="30"/>
                  <a:pt x="9" y="30"/>
                </a:cubicBezTo>
                <a:cubicBezTo>
                  <a:pt x="9" y="30"/>
                  <a:pt x="11" y="31"/>
                  <a:pt x="10" y="35"/>
                </a:cubicBezTo>
                <a:cubicBezTo>
                  <a:pt x="10" y="35"/>
                  <a:pt x="11" y="38"/>
                  <a:pt x="8" y="39"/>
                </a:cubicBezTo>
                <a:cubicBezTo>
                  <a:pt x="5" y="41"/>
                  <a:pt x="2" y="43"/>
                  <a:pt x="2" y="43"/>
                </a:cubicBezTo>
                <a:cubicBezTo>
                  <a:pt x="2" y="43"/>
                  <a:pt x="1" y="43"/>
                  <a:pt x="2" y="45"/>
                </a:cubicBezTo>
                <a:cubicBezTo>
                  <a:pt x="2" y="47"/>
                  <a:pt x="5" y="51"/>
                  <a:pt x="5" y="51"/>
                </a:cubicBezTo>
                <a:moveTo>
                  <a:pt x="23" y="39"/>
                </a:moveTo>
                <a:cubicBezTo>
                  <a:pt x="20" y="32"/>
                  <a:pt x="23" y="24"/>
                  <a:pt x="30" y="22"/>
                </a:cubicBezTo>
                <a:cubicBezTo>
                  <a:pt x="37" y="19"/>
                  <a:pt x="45" y="22"/>
                  <a:pt x="48" y="29"/>
                </a:cubicBezTo>
                <a:cubicBezTo>
                  <a:pt x="51" y="35"/>
                  <a:pt x="48" y="43"/>
                  <a:pt x="41" y="46"/>
                </a:cubicBezTo>
                <a:cubicBezTo>
                  <a:pt x="34" y="49"/>
                  <a:pt x="26" y="46"/>
                  <a:pt x="23" y="39"/>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22" name="Google Shape;322;p6"/>
          <p:cNvSpPr txBox="1"/>
          <p:nvPr/>
        </p:nvSpPr>
        <p:spPr>
          <a:xfrm>
            <a:off x="5026711" y="1889633"/>
            <a:ext cx="1145956" cy="10150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996"/>
              <a:buFont typeface="Arial"/>
              <a:buNone/>
            </a:pPr>
            <a:r>
              <a:rPr lang="en-US" sz="5996" b="0" i="0" u="none" strike="noStrike" cap="none">
                <a:solidFill>
                  <a:srgbClr val="FFFFFF"/>
                </a:solidFill>
                <a:latin typeface="Arial"/>
                <a:ea typeface="Arial"/>
                <a:cs typeface="Arial"/>
                <a:sym typeface="Arial"/>
              </a:rPr>
              <a:t></a:t>
            </a:r>
            <a:endParaRPr sz="5996" b="0" i="0" u="none" strike="noStrike" cap="none">
              <a:solidFill>
                <a:srgbClr val="FFFFFF"/>
              </a:solidFill>
              <a:latin typeface="Arial"/>
              <a:ea typeface="Arial"/>
              <a:cs typeface="Arial"/>
              <a:sym typeface="Arial"/>
            </a:endParaRPr>
          </a:p>
        </p:txBody>
      </p:sp>
      <p:sp>
        <p:nvSpPr>
          <p:cNvPr id="323" name="Google Shape;323;p6"/>
          <p:cNvSpPr/>
          <p:nvPr/>
        </p:nvSpPr>
        <p:spPr>
          <a:xfrm>
            <a:off x="5064533" y="4010121"/>
            <a:ext cx="501794" cy="501794"/>
          </a:xfrm>
          <a:custGeom>
            <a:avLst/>
            <a:gdLst/>
            <a:ahLst/>
            <a:cxnLst/>
            <a:rect l="l" t="t" r="r" b="b"/>
            <a:pathLst>
              <a:path w="58" h="59" extrusionOk="0">
                <a:moveTo>
                  <a:pt x="58" y="25"/>
                </a:moveTo>
                <a:cubicBezTo>
                  <a:pt x="58" y="34"/>
                  <a:pt x="58" y="34"/>
                  <a:pt x="58" y="34"/>
                </a:cubicBezTo>
                <a:cubicBezTo>
                  <a:pt x="58" y="34"/>
                  <a:pt x="58" y="34"/>
                  <a:pt x="58" y="35"/>
                </a:cubicBezTo>
                <a:cubicBezTo>
                  <a:pt x="58" y="35"/>
                  <a:pt x="57" y="35"/>
                  <a:pt x="57" y="35"/>
                </a:cubicBezTo>
                <a:cubicBezTo>
                  <a:pt x="50" y="36"/>
                  <a:pt x="50" y="36"/>
                  <a:pt x="50" y="36"/>
                </a:cubicBezTo>
                <a:cubicBezTo>
                  <a:pt x="50" y="37"/>
                  <a:pt x="49" y="39"/>
                  <a:pt x="49" y="40"/>
                </a:cubicBezTo>
                <a:cubicBezTo>
                  <a:pt x="49" y="41"/>
                  <a:pt x="51" y="43"/>
                  <a:pt x="53" y="45"/>
                </a:cubicBezTo>
                <a:cubicBezTo>
                  <a:pt x="53" y="45"/>
                  <a:pt x="53" y="45"/>
                  <a:pt x="53" y="46"/>
                </a:cubicBezTo>
                <a:cubicBezTo>
                  <a:pt x="53" y="46"/>
                  <a:pt x="53" y="46"/>
                  <a:pt x="53" y="47"/>
                </a:cubicBezTo>
                <a:cubicBezTo>
                  <a:pt x="52" y="48"/>
                  <a:pt x="51" y="49"/>
                  <a:pt x="49" y="51"/>
                </a:cubicBezTo>
                <a:cubicBezTo>
                  <a:pt x="47" y="52"/>
                  <a:pt x="46" y="53"/>
                  <a:pt x="45" y="53"/>
                </a:cubicBezTo>
                <a:cubicBezTo>
                  <a:pt x="45" y="53"/>
                  <a:pt x="45" y="53"/>
                  <a:pt x="44" y="53"/>
                </a:cubicBezTo>
                <a:cubicBezTo>
                  <a:pt x="39" y="49"/>
                  <a:pt x="39" y="49"/>
                  <a:pt x="39" y="49"/>
                </a:cubicBezTo>
                <a:cubicBezTo>
                  <a:pt x="38" y="50"/>
                  <a:pt x="37" y="50"/>
                  <a:pt x="36" y="50"/>
                </a:cubicBezTo>
                <a:cubicBezTo>
                  <a:pt x="35" y="54"/>
                  <a:pt x="35" y="56"/>
                  <a:pt x="35" y="57"/>
                </a:cubicBezTo>
                <a:cubicBezTo>
                  <a:pt x="34" y="58"/>
                  <a:pt x="34" y="59"/>
                  <a:pt x="33" y="59"/>
                </a:cubicBezTo>
                <a:cubicBezTo>
                  <a:pt x="25" y="59"/>
                  <a:pt x="25" y="59"/>
                  <a:pt x="25" y="59"/>
                </a:cubicBezTo>
                <a:cubicBezTo>
                  <a:pt x="24" y="59"/>
                  <a:pt x="24" y="58"/>
                  <a:pt x="24" y="58"/>
                </a:cubicBezTo>
                <a:cubicBezTo>
                  <a:pt x="24" y="58"/>
                  <a:pt x="23" y="58"/>
                  <a:pt x="23" y="57"/>
                </a:cubicBezTo>
                <a:cubicBezTo>
                  <a:pt x="22" y="50"/>
                  <a:pt x="22" y="50"/>
                  <a:pt x="22" y="50"/>
                </a:cubicBezTo>
                <a:cubicBezTo>
                  <a:pt x="21" y="50"/>
                  <a:pt x="20" y="50"/>
                  <a:pt x="19" y="49"/>
                </a:cubicBezTo>
                <a:cubicBezTo>
                  <a:pt x="14" y="53"/>
                  <a:pt x="14" y="53"/>
                  <a:pt x="14" y="53"/>
                </a:cubicBezTo>
                <a:cubicBezTo>
                  <a:pt x="13" y="53"/>
                  <a:pt x="13" y="53"/>
                  <a:pt x="13" y="53"/>
                </a:cubicBezTo>
                <a:cubicBezTo>
                  <a:pt x="12" y="53"/>
                  <a:pt x="12" y="53"/>
                  <a:pt x="12" y="53"/>
                </a:cubicBezTo>
                <a:cubicBezTo>
                  <a:pt x="8" y="50"/>
                  <a:pt x="6" y="48"/>
                  <a:pt x="5" y="47"/>
                </a:cubicBezTo>
                <a:cubicBezTo>
                  <a:pt x="5" y="46"/>
                  <a:pt x="5" y="46"/>
                  <a:pt x="5" y="46"/>
                </a:cubicBezTo>
                <a:cubicBezTo>
                  <a:pt x="5" y="45"/>
                  <a:pt x="5" y="45"/>
                  <a:pt x="5" y="45"/>
                </a:cubicBezTo>
                <a:cubicBezTo>
                  <a:pt x="6" y="44"/>
                  <a:pt x="6" y="43"/>
                  <a:pt x="7" y="42"/>
                </a:cubicBezTo>
                <a:cubicBezTo>
                  <a:pt x="8" y="41"/>
                  <a:pt x="9" y="40"/>
                  <a:pt x="9" y="40"/>
                </a:cubicBezTo>
                <a:cubicBezTo>
                  <a:pt x="9" y="38"/>
                  <a:pt x="8" y="37"/>
                  <a:pt x="8" y="36"/>
                </a:cubicBezTo>
                <a:cubicBezTo>
                  <a:pt x="1" y="35"/>
                  <a:pt x="1" y="35"/>
                  <a:pt x="1" y="35"/>
                </a:cubicBezTo>
                <a:cubicBezTo>
                  <a:pt x="1" y="35"/>
                  <a:pt x="0" y="35"/>
                  <a:pt x="0" y="34"/>
                </a:cubicBezTo>
                <a:cubicBezTo>
                  <a:pt x="0" y="34"/>
                  <a:pt x="0" y="34"/>
                  <a:pt x="0" y="33"/>
                </a:cubicBezTo>
                <a:cubicBezTo>
                  <a:pt x="0" y="25"/>
                  <a:pt x="0" y="25"/>
                  <a:pt x="0" y="25"/>
                </a:cubicBezTo>
                <a:cubicBezTo>
                  <a:pt x="0" y="25"/>
                  <a:pt x="0" y="24"/>
                  <a:pt x="0" y="24"/>
                </a:cubicBezTo>
                <a:cubicBezTo>
                  <a:pt x="0" y="24"/>
                  <a:pt x="1" y="24"/>
                  <a:pt x="1" y="24"/>
                </a:cubicBezTo>
                <a:cubicBezTo>
                  <a:pt x="8" y="23"/>
                  <a:pt x="8" y="23"/>
                  <a:pt x="8" y="23"/>
                </a:cubicBezTo>
                <a:cubicBezTo>
                  <a:pt x="8" y="21"/>
                  <a:pt x="9" y="20"/>
                  <a:pt x="9" y="19"/>
                </a:cubicBezTo>
                <a:cubicBezTo>
                  <a:pt x="8" y="18"/>
                  <a:pt x="7" y="16"/>
                  <a:pt x="5" y="14"/>
                </a:cubicBezTo>
                <a:cubicBezTo>
                  <a:pt x="5" y="14"/>
                  <a:pt x="5" y="13"/>
                  <a:pt x="5" y="13"/>
                </a:cubicBezTo>
                <a:cubicBezTo>
                  <a:pt x="5" y="13"/>
                  <a:pt x="5" y="12"/>
                  <a:pt x="5" y="12"/>
                </a:cubicBezTo>
                <a:cubicBezTo>
                  <a:pt x="6" y="11"/>
                  <a:pt x="7" y="10"/>
                  <a:pt x="9" y="8"/>
                </a:cubicBezTo>
                <a:cubicBezTo>
                  <a:pt x="11" y="6"/>
                  <a:pt x="12" y="5"/>
                  <a:pt x="13" y="5"/>
                </a:cubicBezTo>
                <a:cubicBezTo>
                  <a:pt x="13" y="5"/>
                  <a:pt x="13" y="5"/>
                  <a:pt x="14" y="6"/>
                </a:cubicBezTo>
                <a:cubicBezTo>
                  <a:pt x="19" y="10"/>
                  <a:pt x="19" y="10"/>
                  <a:pt x="19" y="10"/>
                </a:cubicBezTo>
                <a:cubicBezTo>
                  <a:pt x="20" y="9"/>
                  <a:pt x="21" y="9"/>
                  <a:pt x="22" y="8"/>
                </a:cubicBezTo>
                <a:cubicBezTo>
                  <a:pt x="23" y="5"/>
                  <a:pt x="23" y="3"/>
                  <a:pt x="23" y="1"/>
                </a:cubicBezTo>
                <a:cubicBezTo>
                  <a:pt x="24" y="1"/>
                  <a:pt x="24" y="0"/>
                  <a:pt x="25" y="0"/>
                </a:cubicBezTo>
                <a:cubicBezTo>
                  <a:pt x="33" y="0"/>
                  <a:pt x="33" y="0"/>
                  <a:pt x="33" y="0"/>
                </a:cubicBezTo>
                <a:cubicBezTo>
                  <a:pt x="34" y="0"/>
                  <a:pt x="34" y="0"/>
                  <a:pt x="34" y="1"/>
                </a:cubicBezTo>
                <a:cubicBezTo>
                  <a:pt x="34" y="1"/>
                  <a:pt x="34" y="1"/>
                  <a:pt x="35" y="1"/>
                </a:cubicBezTo>
                <a:cubicBezTo>
                  <a:pt x="36" y="8"/>
                  <a:pt x="36" y="8"/>
                  <a:pt x="36" y="8"/>
                </a:cubicBezTo>
                <a:cubicBezTo>
                  <a:pt x="37" y="9"/>
                  <a:pt x="38" y="9"/>
                  <a:pt x="39" y="10"/>
                </a:cubicBezTo>
                <a:cubicBezTo>
                  <a:pt x="44" y="6"/>
                  <a:pt x="44" y="6"/>
                  <a:pt x="44" y="6"/>
                </a:cubicBezTo>
                <a:cubicBezTo>
                  <a:pt x="45" y="5"/>
                  <a:pt x="45" y="5"/>
                  <a:pt x="45" y="5"/>
                </a:cubicBezTo>
                <a:cubicBezTo>
                  <a:pt x="46" y="5"/>
                  <a:pt x="46" y="5"/>
                  <a:pt x="46" y="6"/>
                </a:cubicBezTo>
                <a:cubicBezTo>
                  <a:pt x="50" y="9"/>
                  <a:pt x="52" y="11"/>
                  <a:pt x="53" y="12"/>
                </a:cubicBezTo>
                <a:cubicBezTo>
                  <a:pt x="53" y="12"/>
                  <a:pt x="53" y="13"/>
                  <a:pt x="53" y="13"/>
                </a:cubicBezTo>
                <a:cubicBezTo>
                  <a:pt x="53" y="13"/>
                  <a:pt x="53" y="14"/>
                  <a:pt x="52" y="14"/>
                </a:cubicBezTo>
                <a:cubicBezTo>
                  <a:pt x="52" y="14"/>
                  <a:pt x="51" y="15"/>
                  <a:pt x="51" y="16"/>
                </a:cubicBezTo>
                <a:cubicBezTo>
                  <a:pt x="50" y="18"/>
                  <a:pt x="49" y="18"/>
                  <a:pt x="48" y="19"/>
                </a:cubicBezTo>
                <a:cubicBezTo>
                  <a:pt x="49" y="20"/>
                  <a:pt x="50" y="22"/>
                  <a:pt x="50" y="23"/>
                </a:cubicBezTo>
                <a:cubicBezTo>
                  <a:pt x="57" y="24"/>
                  <a:pt x="57" y="24"/>
                  <a:pt x="57" y="24"/>
                </a:cubicBezTo>
                <a:cubicBezTo>
                  <a:pt x="57" y="24"/>
                  <a:pt x="58" y="24"/>
                  <a:pt x="58" y="24"/>
                </a:cubicBezTo>
                <a:cubicBezTo>
                  <a:pt x="58" y="25"/>
                  <a:pt x="58" y="25"/>
                  <a:pt x="58" y="25"/>
                </a:cubicBezTo>
                <a:close/>
                <a:moveTo>
                  <a:pt x="36" y="36"/>
                </a:moveTo>
                <a:cubicBezTo>
                  <a:pt x="38" y="34"/>
                  <a:pt x="39" y="32"/>
                  <a:pt x="39" y="29"/>
                </a:cubicBezTo>
                <a:cubicBezTo>
                  <a:pt x="39" y="27"/>
                  <a:pt x="38" y="24"/>
                  <a:pt x="36" y="22"/>
                </a:cubicBezTo>
                <a:cubicBezTo>
                  <a:pt x="34" y="21"/>
                  <a:pt x="32" y="20"/>
                  <a:pt x="29" y="20"/>
                </a:cubicBezTo>
                <a:cubicBezTo>
                  <a:pt x="26" y="20"/>
                  <a:pt x="24" y="21"/>
                  <a:pt x="22" y="22"/>
                </a:cubicBezTo>
                <a:cubicBezTo>
                  <a:pt x="20" y="24"/>
                  <a:pt x="19" y="27"/>
                  <a:pt x="19" y="29"/>
                </a:cubicBezTo>
                <a:cubicBezTo>
                  <a:pt x="19" y="32"/>
                  <a:pt x="20" y="34"/>
                  <a:pt x="22" y="36"/>
                </a:cubicBezTo>
                <a:cubicBezTo>
                  <a:pt x="24" y="38"/>
                  <a:pt x="26" y="39"/>
                  <a:pt x="29" y="39"/>
                </a:cubicBezTo>
                <a:cubicBezTo>
                  <a:pt x="32" y="39"/>
                  <a:pt x="34" y="38"/>
                  <a:pt x="36" y="36"/>
                </a:cubicBez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000000"/>
              </a:solidFill>
              <a:latin typeface="Arial"/>
              <a:ea typeface="Arial"/>
              <a:cs typeface="Arial"/>
              <a:sym typeface="Arial"/>
            </a:endParaRPr>
          </a:p>
        </p:txBody>
      </p:sp>
      <p:sp>
        <p:nvSpPr>
          <p:cNvPr id="324" name="Google Shape;324;p6"/>
          <p:cNvSpPr/>
          <p:nvPr/>
        </p:nvSpPr>
        <p:spPr>
          <a:xfrm>
            <a:off x="9740847" y="2279723"/>
            <a:ext cx="502356" cy="400756"/>
          </a:xfrm>
          <a:custGeom>
            <a:avLst/>
            <a:gdLst/>
            <a:ahLst/>
            <a:cxnLst/>
            <a:rect l="l" t="t" r="r" b="b"/>
            <a:pathLst>
              <a:path w="91" h="73" extrusionOk="0">
                <a:moveTo>
                  <a:pt x="85" y="0"/>
                </a:moveTo>
                <a:cubicBezTo>
                  <a:pt x="7" y="0"/>
                  <a:pt x="7" y="0"/>
                  <a:pt x="7" y="0"/>
                </a:cubicBezTo>
                <a:cubicBezTo>
                  <a:pt x="4" y="0"/>
                  <a:pt x="0" y="3"/>
                  <a:pt x="0" y="6"/>
                </a:cubicBezTo>
                <a:cubicBezTo>
                  <a:pt x="0" y="58"/>
                  <a:pt x="0" y="58"/>
                  <a:pt x="0" y="58"/>
                </a:cubicBezTo>
                <a:cubicBezTo>
                  <a:pt x="0" y="62"/>
                  <a:pt x="4" y="65"/>
                  <a:pt x="7" y="65"/>
                </a:cubicBezTo>
                <a:cubicBezTo>
                  <a:pt x="38" y="65"/>
                  <a:pt x="38" y="65"/>
                  <a:pt x="38" y="65"/>
                </a:cubicBezTo>
                <a:cubicBezTo>
                  <a:pt x="38" y="69"/>
                  <a:pt x="38" y="69"/>
                  <a:pt x="38" y="69"/>
                </a:cubicBezTo>
                <a:cubicBezTo>
                  <a:pt x="9" y="69"/>
                  <a:pt x="9" y="69"/>
                  <a:pt x="9" y="69"/>
                </a:cubicBezTo>
                <a:cubicBezTo>
                  <a:pt x="8" y="69"/>
                  <a:pt x="7" y="70"/>
                  <a:pt x="7" y="71"/>
                </a:cubicBezTo>
                <a:cubicBezTo>
                  <a:pt x="7" y="72"/>
                  <a:pt x="8" y="73"/>
                  <a:pt x="9" y="73"/>
                </a:cubicBezTo>
                <a:cubicBezTo>
                  <a:pt x="83" y="73"/>
                  <a:pt x="83" y="73"/>
                  <a:pt x="83" y="73"/>
                </a:cubicBezTo>
                <a:cubicBezTo>
                  <a:pt x="84" y="73"/>
                  <a:pt x="85" y="72"/>
                  <a:pt x="85" y="71"/>
                </a:cubicBezTo>
                <a:cubicBezTo>
                  <a:pt x="85" y="70"/>
                  <a:pt x="84" y="69"/>
                  <a:pt x="83" y="69"/>
                </a:cubicBezTo>
                <a:cubicBezTo>
                  <a:pt x="58" y="69"/>
                  <a:pt x="58" y="69"/>
                  <a:pt x="58" y="69"/>
                </a:cubicBezTo>
                <a:cubicBezTo>
                  <a:pt x="58" y="65"/>
                  <a:pt x="58" y="65"/>
                  <a:pt x="58" y="65"/>
                </a:cubicBezTo>
                <a:cubicBezTo>
                  <a:pt x="85" y="65"/>
                  <a:pt x="85" y="65"/>
                  <a:pt x="85" y="65"/>
                </a:cubicBezTo>
                <a:cubicBezTo>
                  <a:pt x="88" y="65"/>
                  <a:pt x="91" y="62"/>
                  <a:pt x="91" y="58"/>
                </a:cubicBezTo>
                <a:cubicBezTo>
                  <a:pt x="91" y="6"/>
                  <a:pt x="91" y="6"/>
                  <a:pt x="91" y="6"/>
                </a:cubicBezTo>
                <a:cubicBezTo>
                  <a:pt x="91" y="3"/>
                  <a:pt x="88" y="0"/>
                  <a:pt x="85" y="0"/>
                </a:cubicBezTo>
                <a:moveTo>
                  <a:pt x="86" y="53"/>
                </a:moveTo>
                <a:cubicBezTo>
                  <a:pt x="86" y="56"/>
                  <a:pt x="84" y="59"/>
                  <a:pt x="80" y="59"/>
                </a:cubicBezTo>
                <a:cubicBezTo>
                  <a:pt x="12" y="59"/>
                  <a:pt x="12" y="59"/>
                  <a:pt x="12" y="59"/>
                </a:cubicBezTo>
                <a:cubicBezTo>
                  <a:pt x="8" y="59"/>
                  <a:pt x="6" y="56"/>
                  <a:pt x="6" y="53"/>
                </a:cubicBezTo>
                <a:cubicBezTo>
                  <a:pt x="6" y="10"/>
                  <a:pt x="6" y="10"/>
                  <a:pt x="6" y="10"/>
                </a:cubicBezTo>
                <a:cubicBezTo>
                  <a:pt x="6" y="6"/>
                  <a:pt x="8" y="4"/>
                  <a:pt x="12" y="4"/>
                </a:cubicBezTo>
                <a:cubicBezTo>
                  <a:pt x="80" y="4"/>
                  <a:pt x="80" y="4"/>
                  <a:pt x="80" y="4"/>
                </a:cubicBezTo>
                <a:cubicBezTo>
                  <a:pt x="84" y="4"/>
                  <a:pt x="86" y="6"/>
                  <a:pt x="86" y="10"/>
                </a:cubicBezTo>
                <a:lnTo>
                  <a:pt x="86" y="53"/>
                </a:lnTo>
                <a:close/>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325" name="Google Shape;325;p6"/>
          <p:cNvSpPr/>
          <p:nvPr/>
        </p:nvSpPr>
        <p:spPr>
          <a:xfrm>
            <a:off x="10296826" y="2274079"/>
            <a:ext cx="231422" cy="417689"/>
          </a:xfrm>
          <a:custGeom>
            <a:avLst/>
            <a:gdLst/>
            <a:ahLst/>
            <a:cxnLst/>
            <a:rect l="l" t="t" r="r" b="b"/>
            <a:pathLst>
              <a:path w="42" h="76" extrusionOk="0">
                <a:moveTo>
                  <a:pt x="21" y="0"/>
                </a:moveTo>
                <a:cubicBezTo>
                  <a:pt x="9" y="0"/>
                  <a:pt x="1" y="2"/>
                  <a:pt x="0" y="17"/>
                </a:cubicBezTo>
                <a:cubicBezTo>
                  <a:pt x="0" y="59"/>
                  <a:pt x="0" y="59"/>
                  <a:pt x="0" y="59"/>
                </a:cubicBezTo>
                <a:cubicBezTo>
                  <a:pt x="0" y="75"/>
                  <a:pt x="9" y="76"/>
                  <a:pt x="21" y="76"/>
                </a:cubicBezTo>
                <a:cubicBezTo>
                  <a:pt x="32" y="76"/>
                  <a:pt x="42" y="74"/>
                  <a:pt x="42" y="59"/>
                </a:cubicBezTo>
                <a:cubicBezTo>
                  <a:pt x="42" y="17"/>
                  <a:pt x="42" y="17"/>
                  <a:pt x="42" y="17"/>
                </a:cubicBezTo>
                <a:cubicBezTo>
                  <a:pt x="41" y="4"/>
                  <a:pt x="32" y="0"/>
                  <a:pt x="21" y="0"/>
                </a:cubicBezTo>
                <a:moveTo>
                  <a:pt x="21" y="66"/>
                </a:moveTo>
                <a:cubicBezTo>
                  <a:pt x="18" y="66"/>
                  <a:pt x="16" y="64"/>
                  <a:pt x="16" y="61"/>
                </a:cubicBezTo>
                <a:cubicBezTo>
                  <a:pt x="16" y="59"/>
                  <a:pt x="18" y="56"/>
                  <a:pt x="21" y="56"/>
                </a:cubicBezTo>
                <a:cubicBezTo>
                  <a:pt x="24" y="56"/>
                  <a:pt x="26" y="59"/>
                  <a:pt x="26" y="61"/>
                </a:cubicBezTo>
                <a:cubicBezTo>
                  <a:pt x="26" y="64"/>
                  <a:pt x="24" y="66"/>
                  <a:pt x="21" y="66"/>
                </a:cubicBezTo>
                <a:moveTo>
                  <a:pt x="32" y="31"/>
                </a:moveTo>
                <a:cubicBezTo>
                  <a:pt x="9" y="31"/>
                  <a:pt x="9" y="31"/>
                  <a:pt x="9" y="31"/>
                </a:cubicBezTo>
                <a:cubicBezTo>
                  <a:pt x="8" y="31"/>
                  <a:pt x="8" y="30"/>
                  <a:pt x="8" y="29"/>
                </a:cubicBezTo>
                <a:cubicBezTo>
                  <a:pt x="8" y="28"/>
                  <a:pt x="8" y="28"/>
                  <a:pt x="9" y="28"/>
                </a:cubicBezTo>
                <a:cubicBezTo>
                  <a:pt x="32" y="28"/>
                  <a:pt x="32" y="28"/>
                  <a:pt x="32" y="28"/>
                </a:cubicBezTo>
                <a:cubicBezTo>
                  <a:pt x="33" y="28"/>
                  <a:pt x="34" y="28"/>
                  <a:pt x="34" y="29"/>
                </a:cubicBezTo>
                <a:cubicBezTo>
                  <a:pt x="34" y="30"/>
                  <a:pt x="33" y="31"/>
                  <a:pt x="32" y="31"/>
                </a:cubicBezTo>
                <a:moveTo>
                  <a:pt x="32" y="19"/>
                </a:moveTo>
                <a:cubicBezTo>
                  <a:pt x="9" y="19"/>
                  <a:pt x="9" y="19"/>
                  <a:pt x="9" y="19"/>
                </a:cubicBezTo>
                <a:cubicBezTo>
                  <a:pt x="8" y="19"/>
                  <a:pt x="8" y="18"/>
                  <a:pt x="8" y="17"/>
                </a:cubicBezTo>
                <a:cubicBezTo>
                  <a:pt x="8" y="16"/>
                  <a:pt x="8" y="15"/>
                  <a:pt x="9" y="15"/>
                </a:cubicBezTo>
                <a:cubicBezTo>
                  <a:pt x="32" y="15"/>
                  <a:pt x="32" y="15"/>
                  <a:pt x="32" y="15"/>
                </a:cubicBezTo>
                <a:cubicBezTo>
                  <a:pt x="33" y="15"/>
                  <a:pt x="34" y="16"/>
                  <a:pt x="34" y="17"/>
                </a:cubicBezTo>
                <a:cubicBezTo>
                  <a:pt x="34" y="18"/>
                  <a:pt x="33" y="19"/>
                  <a:pt x="32" y="19"/>
                </a:cubicBezTo>
              </a:path>
            </a:pathLst>
          </a:custGeom>
          <a:solidFill>
            <a:srgbClr val="FFFFFF"/>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pic>
        <p:nvPicPr>
          <p:cNvPr id="326" name="Google Shape;326;p6"/>
          <p:cNvPicPr preferRelativeResize="0"/>
          <p:nvPr/>
        </p:nvPicPr>
        <p:blipFill rotWithShape="1">
          <a:blip r:embed="rId3">
            <a:alphaModFix/>
          </a:blip>
          <a:srcRect/>
          <a:stretch/>
        </p:blipFill>
        <p:spPr>
          <a:xfrm>
            <a:off x="2861915" y="756851"/>
            <a:ext cx="10580070" cy="3657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Advantages of Continuous Integration</a:t>
            </a:r>
            <a:endParaRPr/>
          </a:p>
        </p:txBody>
      </p:sp>
      <p:sp>
        <p:nvSpPr>
          <p:cNvPr id="332" name="Google Shape;332;p7"/>
          <p:cNvSpPr/>
          <p:nvPr/>
        </p:nvSpPr>
        <p:spPr>
          <a:xfrm>
            <a:off x="-736205" y="27016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333" name="Google Shape;333;p7"/>
          <p:cNvSpPr/>
          <p:nvPr/>
        </p:nvSpPr>
        <p:spPr>
          <a:xfrm>
            <a:off x="2395169" y="2829664"/>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34" name="Google Shape;334;p7"/>
          <p:cNvSpPr/>
          <p:nvPr/>
        </p:nvSpPr>
        <p:spPr>
          <a:xfrm>
            <a:off x="2395169" y="6532164"/>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35" name="Google Shape;335;p7"/>
          <p:cNvSpPr/>
          <p:nvPr/>
        </p:nvSpPr>
        <p:spPr>
          <a:xfrm>
            <a:off x="3305100" y="391142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36" name="Google Shape;336;p7"/>
          <p:cNvSpPr/>
          <p:nvPr/>
        </p:nvSpPr>
        <p:spPr>
          <a:xfrm>
            <a:off x="3287276" y="5429616"/>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37" name="Google Shape;337;p7"/>
          <p:cNvSpPr txBox="1"/>
          <p:nvPr/>
        </p:nvSpPr>
        <p:spPr>
          <a:xfrm>
            <a:off x="3152850" y="2516675"/>
            <a:ext cx="121794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Continuous integration automatically monitors the health of your codebase, code quality, and code coverage metrics.</a:t>
            </a:r>
            <a:endParaRPr sz="1400" b="0" i="0" u="none" strike="noStrike" cap="none">
              <a:solidFill>
                <a:srgbClr val="000000"/>
              </a:solidFill>
              <a:latin typeface="Arial"/>
              <a:ea typeface="Arial"/>
              <a:cs typeface="Arial"/>
              <a:sym typeface="Arial"/>
            </a:endParaRPr>
          </a:p>
        </p:txBody>
      </p:sp>
      <p:sp>
        <p:nvSpPr>
          <p:cNvPr id="338" name="Google Shape;338;p7"/>
          <p:cNvSpPr txBox="1"/>
          <p:nvPr/>
        </p:nvSpPr>
        <p:spPr>
          <a:xfrm>
            <a:off x="3939743" y="3911422"/>
            <a:ext cx="10309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Technical debts are kept down, and maintenance costs are low. </a:t>
            </a:r>
            <a:endParaRPr sz="1400" b="0" i="0" u="none" strike="noStrike" cap="none">
              <a:solidFill>
                <a:srgbClr val="000000"/>
              </a:solidFill>
              <a:latin typeface="Arial"/>
              <a:ea typeface="Arial"/>
              <a:cs typeface="Arial"/>
              <a:sym typeface="Arial"/>
            </a:endParaRPr>
          </a:p>
        </p:txBody>
      </p:sp>
      <p:sp>
        <p:nvSpPr>
          <p:cNvPr id="339" name="Google Shape;339;p7"/>
          <p:cNvSpPr txBox="1"/>
          <p:nvPr/>
        </p:nvSpPr>
        <p:spPr>
          <a:xfrm>
            <a:off x="3939743" y="5250605"/>
            <a:ext cx="10309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Publicly-visible code quality metrics encourage developers to improve their code quality. </a:t>
            </a:r>
            <a:endParaRPr sz="1400" b="0" i="0" u="none" strike="noStrike" cap="none">
              <a:solidFill>
                <a:srgbClr val="000000"/>
              </a:solidFill>
              <a:latin typeface="Arial"/>
              <a:ea typeface="Arial"/>
              <a:cs typeface="Arial"/>
              <a:sym typeface="Arial"/>
            </a:endParaRPr>
          </a:p>
        </p:txBody>
      </p:sp>
      <p:sp>
        <p:nvSpPr>
          <p:cNvPr id="340" name="Google Shape;340;p7"/>
          <p:cNvSpPr txBox="1"/>
          <p:nvPr/>
        </p:nvSpPr>
        <p:spPr>
          <a:xfrm>
            <a:off x="3152850" y="6525275"/>
            <a:ext cx="12003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Automated end-to-end acceptance tests provide a clear picture of the current state of development efforts. </a:t>
            </a:r>
            <a:endParaRPr sz="1400" b="0" i="0" u="none" strike="noStrike" cap="none">
              <a:solidFill>
                <a:srgbClr val="000000"/>
              </a:solidFill>
              <a:latin typeface="Arial"/>
              <a:ea typeface="Arial"/>
              <a:cs typeface="Arial"/>
              <a:sym typeface="Arial"/>
            </a:endParaRPr>
          </a:p>
        </p:txBody>
      </p:sp>
      <p:pic>
        <p:nvPicPr>
          <p:cNvPr id="341" name="Google Shape;341;p7"/>
          <p:cNvPicPr preferRelativeResize="0"/>
          <p:nvPr/>
        </p:nvPicPr>
        <p:blipFill rotWithShape="1">
          <a:blip r:embed="rId3">
            <a:alphaModFix/>
          </a:blip>
          <a:srcRect/>
          <a:stretch/>
        </p:blipFill>
        <p:spPr>
          <a:xfrm>
            <a:off x="2861915" y="756851"/>
            <a:ext cx="10580070"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t>Advantages of Continuous Integration</a:t>
            </a:r>
            <a:endParaRPr/>
          </a:p>
        </p:txBody>
      </p:sp>
      <p:sp>
        <p:nvSpPr>
          <p:cNvPr id="347" name="Google Shape;347;p8"/>
          <p:cNvSpPr/>
          <p:nvPr/>
        </p:nvSpPr>
        <p:spPr>
          <a:xfrm>
            <a:off x="-736205" y="2701636"/>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348" name="Google Shape;348;p8"/>
          <p:cNvSpPr/>
          <p:nvPr/>
        </p:nvSpPr>
        <p:spPr>
          <a:xfrm>
            <a:off x="2395169" y="2829664"/>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49" name="Google Shape;349;p8"/>
          <p:cNvSpPr/>
          <p:nvPr/>
        </p:nvSpPr>
        <p:spPr>
          <a:xfrm>
            <a:off x="2395169" y="6532164"/>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50" name="Google Shape;350;p8"/>
          <p:cNvSpPr/>
          <p:nvPr/>
        </p:nvSpPr>
        <p:spPr>
          <a:xfrm>
            <a:off x="3305100" y="391142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51" name="Google Shape;351;p8"/>
          <p:cNvSpPr/>
          <p:nvPr/>
        </p:nvSpPr>
        <p:spPr>
          <a:xfrm>
            <a:off x="3287276" y="5429616"/>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52" name="Google Shape;352;p8"/>
          <p:cNvSpPr txBox="1"/>
          <p:nvPr/>
        </p:nvSpPr>
        <p:spPr>
          <a:xfrm>
            <a:off x="3152850" y="2701635"/>
            <a:ext cx="10533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Continuous integration reduces risk by providing faster feedback.</a:t>
            </a:r>
            <a:endParaRPr sz="1400" b="0" i="0" u="none" strike="noStrike" cap="none">
              <a:solidFill>
                <a:srgbClr val="000000"/>
              </a:solidFill>
              <a:latin typeface="Arial"/>
              <a:ea typeface="Arial"/>
              <a:cs typeface="Arial"/>
              <a:sym typeface="Arial"/>
            </a:endParaRPr>
          </a:p>
        </p:txBody>
      </p:sp>
      <p:sp>
        <p:nvSpPr>
          <p:cNvPr id="353" name="Google Shape;353;p8"/>
          <p:cNvSpPr txBox="1"/>
          <p:nvPr/>
        </p:nvSpPr>
        <p:spPr>
          <a:xfrm>
            <a:off x="3939751" y="3784950"/>
            <a:ext cx="11467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CI tools are designed to help identify and fix integration and regression issues faster, resulting in fewer bugs and quicker delivery.</a:t>
            </a:r>
            <a:endParaRPr sz="1400" b="0" i="0" u="none" strike="noStrike" cap="none">
              <a:solidFill>
                <a:srgbClr val="000000"/>
              </a:solidFill>
              <a:latin typeface="Arial"/>
              <a:ea typeface="Arial"/>
              <a:cs typeface="Arial"/>
              <a:sym typeface="Arial"/>
            </a:endParaRPr>
          </a:p>
        </p:txBody>
      </p:sp>
      <p:sp>
        <p:nvSpPr>
          <p:cNvPr id="354" name="Google Shape;354;p8"/>
          <p:cNvSpPr txBox="1"/>
          <p:nvPr/>
        </p:nvSpPr>
        <p:spPr>
          <a:xfrm>
            <a:off x="3977401" y="5442825"/>
            <a:ext cx="11392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CI helps simplify and accelerate delivery by automating the deployment process.</a:t>
            </a:r>
            <a:endParaRPr sz="1400" b="0" i="0" u="none" strike="noStrike" cap="none">
              <a:solidFill>
                <a:srgbClr val="000000"/>
              </a:solidFill>
              <a:latin typeface="Arial"/>
              <a:ea typeface="Arial"/>
              <a:cs typeface="Arial"/>
              <a:sym typeface="Arial"/>
            </a:endParaRPr>
          </a:p>
        </p:txBody>
      </p:sp>
      <p:sp>
        <p:nvSpPr>
          <p:cNvPr id="355" name="Google Shape;355;p8"/>
          <p:cNvSpPr txBox="1"/>
          <p:nvPr/>
        </p:nvSpPr>
        <p:spPr>
          <a:xfrm>
            <a:off x="3152850" y="6525275"/>
            <a:ext cx="12544199"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Automating the deployment process allows testers and end users quick access to the software. </a:t>
            </a:r>
            <a:endParaRPr sz="1400" b="0" i="0" u="none" strike="noStrike" cap="none">
              <a:solidFill>
                <a:srgbClr val="000000"/>
              </a:solidFill>
              <a:latin typeface="Arial"/>
              <a:ea typeface="Arial"/>
              <a:cs typeface="Arial"/>
              <a:sym typeface="Arial"/>
            </a:endParaRPr>
          </a:p>
        </p:txBody>
      </p:sp>
      <p:pic>
        <p:nvPicPr>
          <p:cNvPr id="356" name="Google Shape;356;p8"/>
          <p:cNvPicPr preferRelativeResize="0"/>
          <p:nvPr/>
        </p:nvPicPr>
        <p:blipFill rotWithShape="1">
          <a:blip r:embed="rId3">
            <a:alphaModFix/>
          </a:blip>
          <a:srcRect/>
          <a:stretch/>
        </p:blipFill>
        <p:spPr>
          <a:xfrm>
            <a:off x="2861915" y="756851"/>
            <a:ext cx="10580070" cy="365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Continuous Delivery</a:t>
            </a:r>
            <a:endParaRPr/>
          </a:p>
        </p:txBody>
      </p:sp>
      <p:sp>
        <p:nvSpPr>
          <p:cNvPr id="362" name="Google Shape;362;p1"/>
          <p:cNvSpPr>
            <a:spLocks noGrp="1"/>
          </p:cNvSpPr>
          <p:nvPr>
            <p:ph type="body" idx="4294967295"/>
          </p:nvPr>
        </p:nvSpPr>
        <p:spPr>
          <a:xfrm>
            <a:off x="1371600" y="1504425"/>
            <a:ext cx="13512900" cy="37002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0" rIns="91425" bIns="0" anchor="ctr" anchorCtr="0">
            <a:noAutofit/>
          </a:bodyPr>
          <a:lstStyle/>
          <a:p>
            <a:pPr marL="342900" lvl="0" indent="-342900" algn="l" rtl="0">
              <a:lnSpc>
                <a:spcPct val="115000"/>
              </a:lnSpc>
              <a:spcBef>
                <a:spcPts val="1000"/>
              </a:spcBef>
              <a:spcAft>
                <a:spcPts val="0"/>
              </a:spcAft>
              <a:buClr>
                <a:srgbClr val="3F3F3F"/>
              </a:buClr>
              <a:buSzPts val="2800"/>
              <a:buChar char="•"/>
            </a:pPr>
            <a:r>
              <a:rPr lang="en-US" sz="2200">
                <a:solidFill>
                  <a:srgbClr val="3F3F3F"/>
                </a:solidFill>
                <a:latin typeface="Open Sans"/>
                <a:ea typeface="Open Sans"/>
                <a:cs typeface="Open Sans"/>
                <a:sym typeface="Open Sans"/>
              </a:rPr>
              <a:t>Continuous delivery is an extension of continuous integration since it automatically deploys all code changes to a testing and/or production environment after the build stage. </a:t>
            </a:r>
            <a:endParaRPr sz="2200">
              <a:solidFill>
                <a:srgbClr val="3F3F3F"/>
              </a:solidFill>
              <a:latin typeface="Open Sans"/>
              <a:ea typeface="Open Sans"/>
              <a:cs typeface="Open Sans"/>
              <a:sym typeface="Open Sans"/>
            </a:endParaRPr>
          </a:p>
          <a:p>
            <a:pPr marL="342900" lvl="0" indent="-342900" algn="l" rtl="0">
              <a:lnSpc>
                <a:spcPct val="115000"/>
              </a:lnSpc>
              <a:spcBef>
                <a:spcPts val="1000"/>
              </a:spcBef>
              <a:spcAft>
                <a:spcPts val="0"/>
              </a:spcAft>
              <a:buClr>
                <a:srgbClr val="3F3F3F"/>
              </a:buClr>
              <a:buSzPts val="2800"/>
              <a:buChar char="•"/>
            </a:pPr>
            <a:r>
              <a:rPr lang="en-US" sz="2200">
                <a:solidFill>
                  <a:srgbClr val="3F3F3F"/>
                </a:solidFill>
                <a:latin typeface="Open Sans"/>
                <a:ea typeface="Open Sans"/>
                <a:cs typeface="Open Sans"/>
                <a:sym typeface="Open Sans"/>
              </a:rPr>
              <a:t>With continuous delivery, any successful build that has passed all the relevant automated tests and quality gates can potentially be deployed into production and be in the hands of the end user within minutes. </a:t>
            </a:r>
            <a:endParaRPr>
              <a:solidFill>
                <a:srgbClr val="3F3F3F"/>
              </a:solidFill>
            </a:endParaRPr>
          </a:p>
          <a:p>
            <a:pPr marL="342900" lvl="0" indent="-342900" algn="l" rtl="0">
              <a:lnSpc>
                <a:spcPct val="115000"/>
              </a:lnSpc>
              <a:spcBef>
                <a:spcPts val="1000"/>
              </a:spcBef>
              <a:spcAft>
                <a:spcPts val="0"/>
              </a:spcAft>
              <a:buClr>
                <a:srgbClr val="3F3F3F"/>
              </a:buClr>
              <a:buSzPts val="2800"/>
              <a:buChar char="•"/>
            </a:pPr>
            <a:r>
              <a:rPr lang="en-US" sz="2200">
                <a:solidFill>
                  <a:srgbClr val="3F3F3F"/>
                </a:solidFill>
                <a:latin typeface="Open Sans"/>
                <a:ea typeface="Open Sans"/>
                <a:cs typeface="Open Sans"/>
                <a:sym typeface="Open Sans"/>
              </a:rPr>
              <a:t>But this process is not automatic.</a:t>
            </a:r>
            <a:endParaRPr>
              <a:solidFill>
                <a:srgbClr val="3F3F3F"/>
              </a:solidFill>
            </a:endParaRPr>
          </a:p>
          <a:p>
            <a:pPr marL="342900" lvl="0" indent="-342900" algn="l" rtl="0">
              <a:lnSpc>
                <a:spcPct val="115000"/>
              </a:lnSpc>
              <a:spcBef>
                <a:spcPts val="1000"/>
              </a:spcBef>
              <a:spcAft>
                <a:spcPts val="0"/>
              </a:spcAft>
              <a:buClr>
                <a:srgbClr val="3F3F3F"/>
              </a:buClr>
              <a:buSzPts val="2800"/>
              <a:buChar char="•"/>
            </a:pPr>
            <a:r>
              <a:rPr lang="en-US" sz="2200">
                <a:solidFill>
                  <a:srgbClr val="3F3F3F"/>
                </a:solidFill>
                <a:latin typeface="Open Sans"/>
                <a:ea typeface="Open Sans"/>
                <a:cs typeface="Open Sans"/>
                <a:sym typeface="Open Sans"/>
              </a:rPr>
              <a:t>It is the business and not the IT that decides the best time to deliver the latest changes.</a:t>
            </a:r>
            <a:endParaRPr>
              <a:solidFill>
                <a:srgbClr val="3F3F3F"/>
              </a:solidFill>
            </a:endParaRPr>
          </a:p>
        </p:txBody>
      </p:sp>
      <p:pic>
        <p:nvPicPr>
          <p:cNvPr id="363" name="Google Shape;363;p1"/>
          <p:cNvPicPr preferRelativeResize="0"/>
          <p:nvPr/>
        </p:nvPicPr>
        <p:blipFill rotWithShape="1">
          <a:blip r:embed="rId3">
            <a:alphaModFix/>
          </a:blip>
          <a:srcRect/>
          <a:stretch/>
        </p:blipFill>
        <p:spPr>
          <a:xfrm>
            <a:off x="6735238" y="5301625"/>
            <a:ext cx="2785524" cy="2785524"/>
          </a:xfrm>
          <a:prstGeom prst="rect">
            <a:avLst/>
          </a:prstGeom>
          <a:noFill/>
          <a:ln>
            <a:noFill/>
          </a:ln>
        </p:spPr>
      </p:pic>
      <p:pic>
        <p:nvPicPr>
          <p:cNvPr id="364" name="Google Shape;364;p1"/>
          <p:cNvPicPr preferRelativeResize="0"/>
          <p:nvPr/>
        </p:nvPicPr>
        <p:blipFill rotWithShape="1">
          <a:blip r:embed="rId4">
            <a:alphaModFix/>
          </a:blip>
          <a:srcRect/>
          <a:stretch/>
        </p:blipFill>
        <p:spPr>
          <a:xfrm>
            <a:off x="5437326" y="756851"/>
            <a:ext cx="5429249" cy="365760"/>
          </a:xfrm>
          <a:prstGeom prst="rect">
            <a:avLst/>
          </a:prstGeom>
          <a:noFill/>
          <a:ln>
            <a:noFill/>
          </a:ln>
        </p:spPr>
      </p:pic>
    </p:spTree>
  </p:cSld>
  <p:clrMapOvr>
    <a:masterClrMapping/>
  </p:clrMapOvr>
</p:sld>
</file>

<file path=ppt/theme/theme1.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20" ma:contentTypeDescription="Create a new document." ma:contentTypeScope="" ma:versionID="699c7d28d44cfd5f8e473877d2819393">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f2a7211883085b086ebf453557c17dce"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6710B8-D050-4C61-8373-8ED8161785C6}">
  <ds:schemaRefs>
    <ds:schemaRef ds:uri="http://www.w3.org/XML/1998/namespace"/>
    <ds:schemaRef ds:uri="http://schemas.microsoft.com/office/2006/documentManagement/types"/>
    <ds:schemaRef ds:uri="236ee7c7-7e1f-44c3-af88-3b258280f106"/>
    <ds:schemaRef ds:uri="http://purl.org/dc/dcmitype/"/>
    <ds:schemaRef ds:uri="http://schemas.microsoft.com/office/infopath/2007/PartnerControls"/>
    <ds:schemaRef ds:uri="http://schemas.microsoft.com/office/2006/metadata/properties"/>
    <ds:schemaRef ds:uri="http://schemas.openxmlformats.org/package/2006/metadata/core-properties"/>
    <ds:schemaRef ds:uri="461d6144-fa1a-4092-829f-c84f3e3efa94"/>
    <ds:schemaRef ds:uri="http://purl.org/dc/terms/"/>
    <ds:schemaRef ds:uri="http://purl.org/dc/elements/1.1/"/>
  </ds:schemaRefs>
</ds:datastoreItem>
</file>

<file path=customXml/itemProps2.xml><?xml version="1.0" encoding="utf-8"?>
<ds:datastoreItem xmlns:ds="http://schemas.openxmlformats.org/officeDocument/2006/customXml" ds:itemID="{1FF12662-6366-4FA0-A1AA-B18FE06E4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9E2A37-ED12-4939-900B-231EAA5D2E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2469</Words>
  <Application>Microsoft Office PowerPoint</Application>
  <PresentationFormat>Custom</PresentationFormat>
  <Paragraphs>364</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Open Sans ExtraBold</vt:lpstr>
      <vt:lpstr>Noto Sans Symbols</vt:lpstr>
      <vt:lpstr>Arial</vt:lpstr>
      <vt:lpstr>Calibri</vt:lpstr>
      <vt:lpstr>Open Sans</vt:lpstr>
      <vt:lpstr>1_Digital Marketing</vt:lpstr>
      <vt:lpstr>PowerPoint Presentation</vt:lpstr>
      <vt:lpstr>PowerPoint Presentation</vt:lpstr>
      <vt:lpstr>PowerPoint Presentation</vt:lpstr>
      <vt:lpstr>PowerPoint Presentation</vt:lpstr>
      <vt:lpstr>Continuous Integration</vt:lpstr>
      <vt:lpstr>Tasks Involved in Continuous Integration</vt:lpstr>
      <vt:lpstr>Advantages of Continuous Integration</vt:lpstr>
      <vt:lpstr>Advantages of Continuous Integration</vt:lpstr>
      <vt:lpstr>Continuous Delivery</vt:lpstr>
      <vt:lpstr>Continuous Deployment</vt:lpstr>
      <vt:lpstr>Prerequisites for CI/CD</vt:lpstr>
      <vt:lpstr>PowerPoint Presentation</vt:lpstr>
      <vt:lpstr>What Is Jenkins?</vt:lpstr>
      <vt:lpstr>Benefits of Jenkins</vt:lpstr>
      <vt:lpstr>Role of Jenkins in DevOps</vt:lpstr>
      <vt:lpstr>Setting Up Jenkins</vt:lpstr>
      <vt:lpstr>Unassisted Practice: Guidelines</vt:lpstr>
      <vt:lpstr>PowerPoint Presentation</vt:lpstr>
      <vt:lpstr>Stages of a CI/CD Pipeline</vt:lpstr>
      <vt:lpstr>How to Achieve CI with Jenkins?</vt:lpstr>
      <vt:lpstr>CI with Jenkins</vt:lpstr>
      <vt:lpstr>PowerPoint Presentation</vt:lpstr>
      <vt:lpstr>Jenkins Build Jobs</vt:lpstr>
      <vt:lpstr>Poll SCM, Webhook, and Build Periodically</vt:lpstr>
      <vt:lpstr>Scheduling Jenkins Jobs</vt:lpstr>
      <vt:lpstr>Scheduling Jenkins Jobs</vt:lpstr>
      <vt:lpstr>Scheduling Jenkins Jobs</vt:lpstr>
      <vt:lpstr>Scheduling Jenkins Jobs</vt:lpstr>
      <vt:lpstr>Integrating Git with Jenkins</vt:lpstr>
      <vt:lpstr>Assisted Practice: Guidelines</vt:lpstr>
      <vt:lpstr>Creating a Freestyle Build Job</vt:lpstr>
      <vt:lpstr>Assisted Practice: Guidelines</vt:lpstr>
      <vt:lpstr>Integrate Maven with Jenkins</vt:lpstr>
      <vt:lpstr>Assisted Practice: Guidelines</vt:lpstr>
      <vt:lpstr>Integrating Ant with Jenkins</vt:lpstr>
      <vt:lpstr>Assisted Practice: Guidelines</vt:lpstr>
      <vt:lpstr>PowerPoint Presentation</vt:lpstr>
      <vt:lpstr>Parameterized Builds</vt:lpstr>
      <vt:lpstr>Remote Triggering of a Parameterized Build</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Maven Project with Jenkins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Nidheesh S Shanbhag</cp:lastModifiedBy>
  <cp:revision>3</cp:revision>
  <dcterms:modified xsi:type="dcterms:W3CDTF">2024-02-20T15:49:51Z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y fmtid="{D5CDD505-2E9C-101B-9397-08002B2CF9AE}" pid="3" name="MediaServiceImageTags">
    <vt:lpwstr/>
  </property>
</Properties>
</file>